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3"/>
  </p:notesMasterIdLst>
  <p:sldIdLst>
    <p:sldId id="257" r:id="rId5"/>
    <p:sldId id="258" r:id="rId6"/>
    <p:sldId id="264" r:id="rId7"/>
    <p:sldId id="286" r:id="rId8"/>
    <p:sldId id="293" r:id="rId9"/>
    <p:sldId id="266" r:id="rId10"/>
    <p:sldId id="267" r:id="rId11"/>
    <p:sldId id="263" r:id="rId12"/>
    <p:sldId id="259" r:id="rId13"/>
    <p:sldId id="287" r:id="rId14"/>
    <p:sldId id="272" r:id="rId15"/>
    <p:sldId id="270" r:id="rId16"/>
    <p:sldId id="288" r:id="rId17"/>
    <p:sldId id="289" r:id="rId18"/>
    <p:sldId id="290" r:id="rId19"/>
    <p:sldId id="291" r:id="rId20"/>
    <p:sldId id="292" r:id="rId21"/>
    <p:sldId id="294" r:id="rId22"/>
    <p:sldId id="298" r:id="rId23"/>
    <p:sldId id="295" r:id="rId24"/>
    <p:sldId id="297" r:id="rId25"/>
    <p:sldId id="299" r:id="rId26"/>
    <p:sldId id="296" r:id="rId27"/>
    <p:sldId id="300" r:id="rId28"/>
    <p:sldId id="301" r:id="rId29"/>
    <p:sldId id="276" r:id="rId30"/>
    <p:sldId id="303" r:id="rId31"/>
    <p:sldId id="302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3C8370-71C5-4E42-9251-75BC049781DF}" v="2" dt="2021-03-18T13:14:37.5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38" autoAdjust="0"/>
    <p:restoredTop sz="93792" autoAdjust="0"/>
  </p:normalViewPr>
  <p:slideViewPr>
    <p:cSldViewPr snapToGrid="0">
      <p:cViewPr varScale="1">
        <p:scale>
          <a:sx n="59" d="100"/>
          <a:sy n="59" d="100"/>
        </p:scale>
        <p:origin x="6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58D52-C686-40FF-90E3-FDE5159B230A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2F9D2-8B4A-4510-80EC-27D475F959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561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30988" cy="3730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72696-D5A4-4682-80F8-E42E395C205C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412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GB"/>
              <a:t>It is</a:t>
            </a:r>
          </a:p>
          <a:p>
            <a:pPr lvl="1"/>
            <a:r>
              <a:rPr lang="en-GB"/>
              <a:t>analytical biz tool to understand </a:t>
            </a:r>
            <a:r>
              <a:rPr lang="en-GB" u="sng"/>
              <a:t>material</a:t>
            </a:r>
            <a:r>
              <a:rPr lang="en-GB"/>
              <a:t> cost &amp; performance in context of your biz</a:t>
            </a:r>
          </a:p>
          <a:p>
            <a:pPr lvl="2"/>
            <a:r>
              <a:rPr lang="en-GB"/>
              <a:t>where service scope, performance levels, operating environment (</a:t>
            </a:r>
            <a:r>
              <a:rPr lang="en-GB" err="1"/>
              <a:t>inc</a:t>
            </a:r>
            <a:r>
              <a:rPr lang="en-GB"/>
              <a:t> client group) &amp; (in)efficiency are all cost drivers</a:t>
            </a:r>
          </a:p>
          <a:p>
            <a:pPr lvl="3"/>
            <a:r>
              <a:rPr lang="en-GB"/>
              <a:t>high cost fine if investment is conscious decision, outcome is commensurate</a:t>
            </a:r>
          </a:p>
          <a:p>
            <a:pPr lvl="2"/>
            <a:r>
              <a:rPr lang="en-GB"/>
              <a:t>enables considered </a:t>
            </a:r>
            <a:r>
              <a:rPr lang="en-GB" u="sng"/>
              <a:t>human</a:t>
            </a:r>
            <a:r>
              <a:rPr lang="en-GB"/>
              <a:t> VFM judgements, options and robust decisions </a:t>
            </a:r>
            <a:r>
              <a:rPr lang="en-GB" err="1"/>
              <a:t>eg</a:t>
            </a:r>
            <a:endParaRPr lang="en-GB"/>
          </a:p>
          <a:p>
            <a:pPr lvl="3"/>
            <a:r>
              <a:rPr lang="en-GB"/>
              <a:t>target improvement action</a:t>
            </a:r>
          </a:p>
          <a:p>
            <a:pPr lvl="3"/>
            <a:r>
              <a:rPr lang="en-GB"/>
              <a:t>target right allocation of resources</a:t>
            </a:r>
          </a:p>
          <a:p>
            <a:pPr lvl="3"/>
            <a:r>
              <a:rPr lang="en-GB"/>
              <a:t>complements qualitative data: staff workshops/experience, TP/scrutiny, satisfaction, customer insight, complaints, stakeholder perception, service reviews, etc – </a:t>
            </a:r>
            <a:r>
              <a:rPr lang="en-GB" b="1"/>
              <a:t>to reach a rounded judgement</a:t>
            </a:r>
          </a:p>
          <a:p>
            <a:pPr lvl="1"/>
            <a:r>
              <a:rPr lang="en-GB"/>
              <a:t>a transparency tool to demonstrate VFM to stakeholders</a:t>
            </a:r>
          </a:p>
          <a:p>
            <a:pPr lvl="2"/>
            <a:r>
              <a:rPr lang="en-GB"/>
              <a:t>essential for non-commercial organisations (captured customers/monopolies)</a:t>
            </a:r>
          </a:p>
          <a:p>
            <a:pPr lvl="2"/>
            <a:r>
              <a:rPr lang="en-GB"/>
              <a:t>a means of educating the ignorant about the extent of what you do ( ref Tory MPs!)</a:t>
            </a:r>
          </a:p>
          <a:p>
            <a:pPr lvl="2"/>
            <a:endParaRPr lang="en-GB"/>
          </a:p>
          <a:p>
            <a:pPr marL="0" indent="0">
              <a:buNone/>
            </a:pPr>
            <a:r>
              <a:rPr lang="en-GB" u="sng"/>
              <a:t>It is not </a:t>
            </a:r>
          </a:p>
          <a:p>
            <a:r>
              <a:rPr lang="en-GB"/>
              <a:t>‘the answer’ or last word on VFM – ‘computer says no’</a:t>
            </a:r>
          </a:p>
          <a:p>
            <a:pPr lvl="1"/>
            <a:r>
              <a:rPr lang="en-GB"/>
              <a:t>the data by itself means nothing without the story of ‘why it is so’</a:t>
            </a:r>
          </a:p>
          <a:p>
            <a:pPr lvl="2"/>
            <a:r>
              <a:rPr lang="en-GB"/>
              <a:t>often as much about </a:t>
            </a:r>
            <a:r>
              <a:rPr lang="en-GB" b="1"/>
              <a:t>context </a:t>
            </a:r>
            <a:r>
              <a:rPr lang="en-GB"/>
              <a:t>as it is about performance, especially Global Accounts/RSH metrics</a:t>
            </a:r>
          </a:p>
          <a:p>
            <a:pPr lvl="2"/>
            <a:r>
              <a:rPr lang="en-GB"/>
              <a:t>cost &amp; performance, in the round,  with other info, in </a:t>
            </a:r>
            <a:r>
              <a:rPr lang="en-GB" b="1"/>
              <a:t>context</a:t>
            </a:r>
          </a:p>
          <a:p>
            <a:r>
              <a:rPr lang="en-GB"/>
              <a:t>a finely calibrated tool for </a:t>
            </a:r>
          </a:p>
          <a:p>
            <a:pPr lvl="1"/>
            <a:r>
              <a:rPr lang="en-GB"/>
              <a:t>league tabling</a:t>
            </a:r>
          </a:p>
          <a:p>
            <a:pPr lvl="1"/>
            <a:r>
              <a:rPr lang="en-GB"/>
              <a:t>getting hung up on immaterial/minor apportionment issues – they don’t change the headline </a:t>
            </a:r>
          </a:p>
          <a:p>
            <a:r>
              <a:rPr lang="en-GB"/>
              <a:t>meant to expose individuals – requires supportive team response to collective/corporate issues</a:t>
            </a:r>
          </a:p>
          <a:p>
            <a:pPr lvl="2"/>
            <a:endParaRPr lang="en-GB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22F9D2-8B4A-4510-80EC-27D475F9594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959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GB"/>
              <a:t>It is</a:t>
            </a:r>
          </a:p>
          <a:p>
            <a:pPr lvl="1"/>
            <a:r>
              <a:rPr lang="en-GB"/>
              <a:t>analytical biz tool to understand </a:t>
            </a:r>
            <a:r>
              <a:rPr lang="en-GB" u="sng"/>
              <a:t>material</a:t>
            </a:r>
            <a:r>
              <a:rPr lang="en-GB"/>
              <a:t> cost &amp; performance in context of your biz</a:t>
            </a:r>
          </a:p>
          <a:p>
            <a:pPr lvl="2"/>
            <a:r>
              <a:rPr lang="en-GB"/>
              <a:t>where service scope, performance levels, operating environment (</a:t>
            </a:r>
            <a:r>
              <a:rPr lang="en-GB" err="1"/>
              <a:t>inc</a:t>
            </a:r>
            <a:r>
              <a:rPr lang="en-GB"/>
              <a:t> client group) &amp; (in)efficiency are all cost drivers</a:t>
            </a:r>
          </a:p>
          <a:p>
            <a:pPr lvl="3"/>
            <a:r>
              <a:rPr lang="en-GB"/>
              <a:t>high cost fine if investment is conscious decision, outcome is commensurate</a:t>
            </a:r>
          </a:p>
          <a:p>
            <a:pPr lvl="2"/>
            <a:r>
              <a:rPr lang="en-GB"/>
              <a:t>enables considered </a:t>
            </a:r>
            <a:r>
              <a:rPr lang="en-GB" u="sng"/>
              <a:t>human</a:t>
            </a:r>
            <a:r>
              <a:rPr lang="en-GB"/>
              <a:t> VFM judgements, options and robust decisions </a:t>
            </a:r>
            <a:r>
              <a:rPr lang="en-GB" err="1"/>
              <a:t>eg</a:t>
            </a:r>
            <a:endParaRPr lang="en-GB"/>
          </a:p>
          <a:p>
            <a:pPr lvl="3"/>
            <a:r>
              <a:rPr lang="en-GB"/>
              <a:t>target improvement action</a:t>
            </a:r>
          </a:p>
          <a:p>
            <a:pPr lvl="3"/>
            <a:r>
              <a:rPr lang="en-GB"/>
              <a:t>target right allocation of resources</a:t>
            </a:r>
          </a:p>
          <a:p>
            <a:pPr lvl="3"/>
            <a:r>
              <a:rPr lang="en-GB"/>
              <a:t>complements qualitative data: staff workshops/experience, TP/scrutiny, satisfaction, customer insight, complaints, stakeholder perception, service reviews, etc – </a:t>
            </a:r>
            <a:r>
              <a:rPr lang="en-GB" b="1"/>
              <a:t>to reach a rounded judgement</a:t>
            </a:r>
          </a:p>
          <a:p>
            <a:pPr lvl="1"/>
            <a:r>
              <a:rPr lang="en-GB"/>
              <a:t>a transparency tool to demonstrate VFM to stakeholders</a:t>
            </a:r>
          </a:p>
          <a:p>
            <a:pPr lvl="2"/>
            <a:r>
              <a:rPr lang="en-GB"/>
              <a:t>essential for non-commercial organisations (captured customers/monopolies)</a:t>
            </a:r>
          </a:p>
          <a:p>
            <a:pPr lvl="2"/>
            <a:r>
              <a:rPr lang="en-GB"/>
              <a:t>a means of educating the ignorant about the extent of what you do ( ref Tory MPs!)</a:t>
            </a:r>
          </a:p>
          <a:p>
            <a:pPr lvl="2"/>
            <a:endParaRPr lang="en-GB"/>
          </a:p>
          <a:p>
            <a:pPr marL="0" indent="0">
              <a:buNone/>
            </a:pPr>
            <a:r>
              <a:rPr lang="en-GB" u="sng"/>
              <a:t>It is not </a:t>
            </a:r>
          </a:p>
          <a:p>
            <a:r>
              <a:rPr lang="en-GB"/>
              <a:t>‘the answer’ or last word on VFM – ‘computer says no’</a:t>
            </a:r>
          </a:p>
          <a:p>
            <a:pPr lvl="1"/>
            <a:r>
              <a:rPr lang="en-GB"/>
              <a:t>the data by itself means nothing without the story of ‘why it is so’</a:t>
            </a:r>
          </a:p>
          <a:p>
            <a:pPr lvl="2"/>
            <a:r>
              <a:rPr lang="en-GB"/>
              <a:t>often as much about </a:t>
            </a:r>
            <a:r>
              <a:rPr lang="en-GB" b="1"/>
              <a:t>context </a:t>
            </a:r>
            <a:r>
              <a:rPr lang="en-GB"/>
              <a:t>as it is about performance, especially Global Accounts/RSH metrics</a:t>
            </a:r>
          </a:p>
          <a:p>
            <a:pPr lvl="2"/>
            <a:r>
              <a:rPr lang="en-GB"/>
              <a:t>cost &amp; performance, in the round,  with other info, in </a:t>
            </a:r>
            <a:r>
              <a:rPr lang="en-GB" b="1"/>
              <a:t>context</a:t>
            </a:r>
          </a:p>
          <a:p>
            <a:r>
              <a:rPr lang="en-GB"/>
              <a:t>a finely calibrated tool for </a:t>
            </a:r>
          </a:p>
          <a:p>
            <a:pPr lvl="1"/>
            <a:r>
              <a:rPr lang="en-GB"/>
              <a:t>league tabling</a:t>
            </a:r>
          </a:p>
          <a:p>
            <a:pPr lvl="1"/>
            <a:r>
              <a:rPr lang="en-GB"/>
              <a:t>getting hung up on immaterial/minor apportionment issues – they don’t change the headline </a:t>
            </a:r>
          </a:p>
          <a:p>
            <a:r>
              <a:rPr lang="en-GB"/>
              <a:t>meant to expose individuals – requires supportive team response to collective/corporate issues</a:t>
            </a:r>
          </a:p>
          <a:p>
            <a:pPr lvl="2"/>
            <a:endParaRPr lang="en-GB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22F9D2-8B4A-4510-80EC-27D475F9594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198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dirty="0"/>
              <a:t>achieve ambition </a:t>
            </a:r>
          </a:p>
          <a:p>
            <a:pPr lvl="3"/>
            <a:r>
              <a:rPr lang="en-US" dirty="0"/>
              <a:t>deliver your corporate plan, create headroom</a:t>
            </a:r>
          </a:p>
          <a:p>
            <a:pPr lvl="3"/>
            <a:r>
              <a:rPr lang="en-US" dirty="0"/>
              <a:t>maximise social goals at the heart of your mission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mitigate risks – preserve value (&amp; reputation) in the face of challenging operating environment, political/economic uncertainty, </a:t>
            </a:r>
            <a:r>
              <a:rPr lang="en-US" dirty="0" err="1"/>
              <a:t>etc</a:t>
            </a:r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1C5C8-BFF5-4E06-A766-389540FD1A6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904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GB"/>
              <a:t>It is</a:t>
            </a:r>
          </a:p>
          <a:p>
            <a:pPr lvl="1"/>
            <a:r>
              <a:rPr lang="en-GB"/>
              <a:t>analytical biz tool to understand </a:t>
            </a:r>
            <a:r>
              <a:rPr lang="en-GB" u="sng"/>
              <a:t>material</a:t>
            </a:r>
            <a:r>
              <a:rPr lang="en-GB"/>
              <a:t> cost &amp; performance in context of your biz</a:t>
            </a:r>
          </a:p>
          <a:p>
            <a:pPr lvl="2"/>
            <a:r>
              <a:rPr lang="en-GB"/>
              <a:t>where service scope, performance levels, operating environment (</a:t>
            </a:r>
            <a:r>
              <a:rPr lang="en-GB" err="1"/>
              <a:t>inc</a:t>
            </a:r>
            <a:r>
              <a:rPr lang="en-GB"/>
              <a:t> client group) &amp; (in)efficiency are all cost drivers</a:t>
            </a:r>
          </a:p>
          <a:p>
            <a:pPr lvl="3"/>
            <a:r>
              <a:rPr lang="en-GB"/>
              <a:t>high cost fine if investment is conscious decision, outcome is commensurate</a:t>
            </a:r>
          </a:p>
          <a:p>
            <a:pPr lvl="2"/>
            <a:r>
              <a:rPr lang="en-GB"/>
              <a:t>enables considered </a:t>
            </a:r>
            <a:r>
              <a:rPr lang="en-GB" u="sng"/>
              <a:t>human</a:t>
            </a:r>
            <a:r>
              <a:rPr lang="en-GB"/>
              <a:t> VFM judgements, options and robust decisions </a:t>
            </a:r>
            <a:r>
              <a:rPr lang="en-GB" err="1"/>
              <a:t>eg</a:t>
            </a:r>
            <a:endParaRPr lang="en-GB"/>
          </a:p>
          <a:p>
            <a:pPr lvl="3"/>
            <a:r>
              <a:rPr lang="en-GB"/>
              <a:t>target improvement action</a:t>
            </a:r>
          </a:p>
          <a:p>
            <a:pPr lvl="3"/>
            <a:r>
              <a:rPr lang="en-GB"/>
              <a:t>target right allocation of resources</a:t>
            </a:r>
          </a:p>
          <a:p>
            <a:pPr lvl="3"/>
            <a:r>
              <a:rPr lang="en-GB"/>
              <a:t>complements qualitative data: staff workshops/experience, TP/scrutiny, satisfaction, customer insight, complaints, stakeholder perception, service reviews, etc – </a:t>
            </a:r>
            <a:r>
              <a:rPr lang="en-GB" b="1"/>
              <a:t>to reach a rounded judgement</a:t>
            </a:r>
          </a:p>
          <a:p>
            <a:pPr lvl="1"/>
            <a:r>
              <a:rPr lang="en-GB"/>
              <a:t>a transparency tool to demonstrate VFM to stakeholders</a:t>
            </a:r>
          </a:p>
          <a:p>
            <a:pPr lvl="2"/>
            <a:r>
              <a:rPr lang="en-GB"/>
              <a:t>essential for non-commercial organisations (captured customers/monopolies)</a:t>
            </a:r>
          </a:p>
          <a:p>
            <a:pPr lvl="2"/>
            <a:r>
              <a:rPr lang="en-GB"/>
              <a:t>a means of educating the ignorant about the extent of what you do ( ref Tory MPs!)</a:t>
            </a:r>
          </a:p>
          <a:p>
            <a:pPr lvl="2"/>
            <a:endParaRPr lang="en-GB"/>
          </a:p>
          <a:p>
            <a:pPr marL="0" indent="0">
              <a:buNone/>
            </a:pPr>
            <a:r>
              <a:rPr lang="en-GB" u="sng"/>
              <a:t>It is not </a:t>
            </a:r>
          </a:p>
          <a:p>
            <a:r>
              <a:rPr lang="en-GB"/>
              <a:t>‘the answer’ or last word on VFM – ‘computer says no’</a:t>
            </a:r>
          </a:p>
          <a:p>
            <a:pPr lvl="1"/>
            <a:r>
              <a:rPr lang="en-GB"/>
              <a:t>the data by itself means nothing without the story of ‘why it is so’</a:t>
            </a:r>
          </a:p>
          <a:p>
            <a:pPr lvl="2"/>
            <a:r>
              <a:rPr lang="en-GB"/>
              <a:t>often as much about </a:t>
            </a:r>
            <a:r>
              <a:rPr lang="en-GB" b="1"/>
              <a:t>context </a:t>
            </a:r>
            <a:r>
              <a:rPr lang="en-GB"/>
              <a:t>as it is about performance, especially Global Accounts/RSH metrics</a:t>
            </a:r>
          </a:p>
          <a:p>
            <a:pPr lvl="2"/>
            <a:r>
              <a:rPr lang="en-GB"/>
              <a:t>cost &amp; performance, in the round,  with other info, in </a:t>
            </a:r>
            <a:r>
              <a:rPr lang="en-GB" b="1"/>
              <a:t>context</a:t>
            </a:r>
          </a:p>
          <a:p>
            <a:r>
              <a:rPr lang="en-GB"/>
              <a:t>a finely calibrated tool for </a:t>
            </a:r>
          </a:p>
          <a:p>
            <a:pPr lvl="1"/>
            <a:r>
              <a:rPr lang="en-GB"/>
              <a:t>league tabling</a:t>
            </a:r>
          </a:p>
          <a:p>
            <a:pPr lvl="1"/>
            <a:r>
              <a:rPr lang="en-GB"/>
              <a:t>getting hung up on immaterial/minor apportionment issues – they don’t change the headline </a:t>
            </a:r>
          </a:p>
          <a:p>
            <a:r>
              <a:rPr lang="en-GB"/>
              <a:t>meant to expose individuals – requires supportive team response to collective/corporate issues</a:t>
            </a:r>
          </a:p>
          <a:p>
            <a:pPr lvl="2"/>
            <a:endParaRPr lang="en-GB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22F9D2-8B4A-4510-80EC-27D475F9594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492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Perception </a:t>
            </a:r>
            <a:r>
              <a:rPr lang="en-US" dirty="0" err="1"/>
              <a:t>upto</a:t>
            </a:r>
            <a:r>
              <a:rPr lang="en-US" dirty="0"/>
              <a:t> 1000 = </a:t>
            </a:r>
            <a:r>
              <a:rPr lang="en-GB" dirty="0"/>
              <a:t>Up to </a:t>
            </a:r>
            <a:r>
              <a:rPr lang="en-GB" b="1" dirty="0"/>
              <a:t>278</a:t>
            </a:r>
          </a:p>
          <a:p>
            <a:r>
              <a:rPr lang="en-GB" dirty="0"/>
              <a:t>Transactional</a:t>
            </a:r>
          </a:p>
          <a:p>
            <a:r>
              <a:rPr lang="en-GB" dirty="0"/>
              <a:t>Under 100 ±10% </a:t>
            </a:r>
            <a:r>
              <a:rPr lang="en-GB" b="1" dirty="0"/>
              <a:t>49</a:t>
            </a:r>
            <a:r>
              <a:rPr lang="en-GB" dirty="0"/>
              <a:t> 49% </a:t>
            </a:r>
          </a:p>
          <a:p>
            <a:r>
              <a:rPr lang="en-GB" dirty="0"/>
              <a:t>+ 100 to 199 ±10% </a:t>
            </a:r>
            <a:r>
              <a:rPr lang="en-GB" b="1" dirty="0"/>
              <a:t>49 to 65 </a:t>
            </a:r>
            <a:r>
              <a:rPr lang="en-GB" dirty="0"/>
              <a:t>49% to 33%</a:t>
            </a:r>
          </a:p>
          <a:p>
            <a:r>
              <a:rPr lang="en-GB" dirty="0"/>
              <a:t> 200 to 499 ±8% </a:t>
            </a:r>
            <a:r>
              <a:rPr lang="en-GB" b="1" dirty="0"/>
              <a:t>86 to 116 </a:t>
            </a:r>
            <a:r>
              <a:rPr lang="en-GB" dirty="0"/>
              <a:t>43% to 23% </a:t>
            </a:r>
          </a:p>
          <a:p>
            <a:r>
              <a:rPr lang="en-GB" dirty="0"/>
              <a:t>500 to 999 ±6% </a:t>
            </a:r>
            <a:r>
              <a:rPr lang="en-GB" b="1" dirty="0"/>
              <a:t>174 to 211 </a:t>
            </a:r>
            <a:r>
              <a:rPr lang="en-GB" dirty="0"/>
              <a:t>35% to 21%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22F9D2-8B4A-4510-80EC-27D475F95949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949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70E19-954B-4B29-B9C1-2EB6F02832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FBF4CB-D3B9-4C5B-A3BE-4648A216CA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23503-6F65-4BD0-8B3F-31EA9D307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1D47-5441-4C19-9DDC-1EDF6F858CA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E91DD-3797-441E-AD0E-80852DC5F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AF333-B2D8-4F0E-8D38-65ACFFCBD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0AD1-C056-4417-87D1-ACBA37F3F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772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9EE2B-D6B6-4B10-9D97-593CFA5AC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ED2C67-BE0B-4F0F-9713-EE161F9A93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09C53-1E3A-473D-89E9-836850773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1D47-5441-4C19-9DDC-1EDF6F858CA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BDBFB-BDEE-4F4D-9C61-926C78B96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685C5-1580-40FF-AA48-E087A7C5B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0AD1-C056-4417-87D1-ACBA37F3F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4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C38A0A-ED86-41C4-B134-61E1503432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3510DD-3D81-4587-B3FB-C1824FBB0D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4AA76-0DEE-4CE0-A749-A3A0BFCDB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1D47-5441-4C19-9DDC-1EDF6F858CA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4B696-F733-47F7-A100-EC2DE324E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3966A-24AA-468F-BA75-1E1338779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0AD1-C056-4417-87D1-ACBA37F3F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363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54B18-3A1D-4812-AD3E-87A8686B7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D361C-D611-4005-84D8-3A1BF7DE8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8CDE5-DE79-439A-B831-5CEBB8870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1D47-5441-4C19-9DDC-1EDF6F858CA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11EB8-BD62-49F3-BE9F-D99428B6C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06145-5632-4664-BC9E-4E139AEE6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0AD1-C056-4417-87D1-ACBA37F3F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707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4F507-A2AA-4F04-8A2A-CCC745101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94C8E5-603F-40B6-A1BE-FC442167C4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2A3B3D-D6DD-440F-B7D1-98FE75FFE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1D47-5441-4C19-9DDC-1EDF6F858CA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B8F70-6096-4BFD-BAA5-D3F2D3CD9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1D2F84-A392-4DD7-8400-3F19FFC68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0AD1-C056-4417-87D1-ACBA37F3F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67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6213E-29D0-4181-A953-BE9C76AD7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3801F-E913-4E00-B0AD-48318C3D33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F4E638-92CD-495C-B4ED-63F325A7EC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B33018-E30F-4B6A-B909-764689411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1D47-5441-4C19-9DDC-1EDF6F858CA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FDCBB7-2079-4F71-8563-7017BA7E0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6CC49-F48F-4461-863C-2369CB0DF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0AD1-C056-4417-87D1-ACBA37F3F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056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94E7A-56CD-4BD3-871A-29B0CB5C3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CAA26C-11B4-4366-9202-8D63A2BD8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07AE4-037A-4685-B466-CA7D1BC4BC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4B0C6C-EF63-466E-9652-47B24FE8B5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60F238-4CBA-4CF1-A9FC-7ABE4607E2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65A68-2B1E-4A2E-8130-E35262FE9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1D47-5441-4C19-9DDC-1EDF6F858CA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B56379-78FE-4E78-A7A4-43851A556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136DFE-6F32-4EAC-AEBD-F33B0F191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0AD1-C056-4417-87D1-ACBA37F3F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94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0A566-6BEF-49E2-916F-015D6A97E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CD0050-7B7D-43B5-BF3C-C91E447FB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1D47-5441-4C19-9DDC-1EDF6F858CA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4C1126-99DF-44E6-8F64-40F995A2E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8DBF05-E703-4E85-BEEA-42BC18233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0AD1-C056-4417-87D1-ACBA37F3F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939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07C50A-542D-46C0-82A4-51FE63DBC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1D47-5441-4C19-9DDC-1EDF6F858CA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66B53E-5B9A-476B-8774-2ADA06E2A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A05AAC-3868-4D71-B70E-4FAA6322F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0AD1-C056-4417-87D1-ACBA37F3F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063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138C9-FD2F-4811-AC72-947EC8117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474C6-3516-476D-B2F9-5ACA4D9DB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12B37F-FB5E-4D40-9B84-4A343CE25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554CDB-9C29-4ED9-8D9A-6F2DD29A5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1D47-5441-4C19-9DDC-1EDF6F858CA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546AFD-DB44-47A7-A359-A771927D0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BB3221-1504-4885-9ECD-C1B38C616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0AD1-C056-4417-87D1-ACBA37F3F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69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7173A-E4B6-4FC0-B646-0DCA56A5B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B018A5-7DA3-47CF-A420-A1A5EF8B73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EE68EA-7F58-4FB0-8876-572E16D525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C8D154-F862-4B48-8CD0-3199CF079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1D47-5441-4C19-9DDC-1EDF6F858CA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D2ABB-D591-4A96-8372-D237ADC9C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386A07-E844-4A3B-B479-8D0F0402F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0AD1-C056-4417-87D1-ACBA37F3F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277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7C38DC-AF92-4E5F-8D1C-568B2957E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FD098A-9F54-4771-B674-E7DF1A031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10DFC9-B98D-4BBE-A31E-B048EC2573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41D47-5441-4C19-9DDC-1EDF6F858CA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70B8B-F563-4005-A013-6D1566FCE4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6FE98-C316-472C-8B67-4A0F0A1B5A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00AD1-C056-4417-87D1-ACBA37F3F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685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ousemark.co.uk/media/2550/housemark-star-features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rap.co.uk/resident-satisfaction/sample-sizes/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steve.smedley@arap.co.u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2"/>
          <p:cNvSpPr txBox="1">
            <a:spLocks/>
          </p:cNvSpPr>
          <p:nvPr/>
        </p:nvSpPr>
        <p:spPr>
          <a:xfrm>
            <a:off x="6174770" y="1762190"/>
            <a:ext cx="5856268" cy="174129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4000" dirty="0">
                <a:solidFill>
                  <a:srgbClr val="000000"/>
                </a:solidFill>
              </a:rPr>
              <a:t>Data quality workshop: getting it right – repairs, lettings, collection/arrears &amp; satisfaction</a:t>
            </a:r>
          </a:p>
          <a:p>
            <a:pPr algn="l">
              <a:lnSpc>
                <a:spcPct val="90000"/>
              </a:lnSpc>
              <a:spcAft>
                <a:spcPts val="600"/>
              </a:spcAft>
            </a:pPr>
            <a:endParaRPr lang="en-US" sz="2800" kern="12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5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C:\Users\Steve\Google Drive\yarrow\Assignments\a Consultancy\Acuity\acuitylogo_5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2951" y="3223324"/>
            <a:ext cx="4141760" cy="1346072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2">
            <a:extLst>
              <a:ext uri="{FF2B5EF4-FFF2-40B4-BE49-F238E27FC236}">
                <a16:creationId xmlns:a16="http://schemas.microsoft.com/office/drawing/2014/main" id="{616ABA02-9C00-4FF8-8D74-B92568C27AF7}"/>
              </a:ext>
            </a:extLst>
          </p:cNvPr>
          <p:cNvSpPr txBox="1">
            <a:spLocks/>
          </p:cNvSpPr>
          <p:nvPr/>
        </p:nvSpPr>
        <p:spPr>
          <a:xfrm>
            <a:off x="6421721" y="3952114"/>
            <a:ext cx="5018439" cy="12588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  <a:spcAft>
                <a:spcPts val="600"/>
              </a:spcAft>
            </a:pPr>
            <a:endParaRPr lang="en-US" sz="2800" dirty="0">
              <a:solidFill>
                <a:srgbClr val="000000"/>
              </a:solidFill>
            </a:endParaRPr>
          </a:p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</a:rPr>
              <a:t>Steve Smedley, Acuity</a:t>
            </a:r>
            <a:endParaRPr lang="en-US" sz="2800" kern="12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81519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AC5D9-56F8-478E-AA65-34BE91626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782" y="200738"/>
            <a:ext cx="11501272" cy="1325563"/>
          </a:xfrm>
        </p:spPr>
        <p:txBody>
          <a:bodyPr>
            <a:normAutofit/>
          </a:bodyPr>
          <a:lstStyle/>
          <a:p>
            <a:r>
              <a:rPr lang="en-US" dirty="0"/>
              <a:t>xxxx 30 - Percentage of rent lost through dwellings being vacant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CCB38-C145-4ECA-BA46-A3DC8A347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352" y="1825624"/>
            <a:ext cx="11501273" cy="493252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Rationale: optimum use of social assets/revenue maximization, ROI foregone from unlet assets (Major Works included!)</a:t>
            </a:r>
          </a:p>
          <a:p>
            <a:r>
              <a:rPr lang="en-US" dirty="0">
                <a:solidFill>
                  <a:srgbClr val="FF0000"/>
                </a:solidFill>
              </a:rPr>
              <a:t>calculation:</a:t>
            </a:r>
            <a:endParaRPr lang="en-US" dirty="0"/>
          </a:p>
          <a:p>
            <a:pPr marL="457200" lvl="1" indent="0">
              <a:buNone/>
            </a:pPr>
            <a:r>
              <a:rPr lang="en-US" u="sng" dirty="0">
                <a:solidFill>
                  <a:srgbClr val="FF0000"/>
                </a:solidFill>
              </a:rPr>
              <a:t>rent &amp; service charges lost due to dwellings being vacant</a:t>
            </a:r>
            <a:r>
              <a:rPr lang="en-US" dirty="0">
                <a:solidFill>
                  <a:srgbClr val="FF0000"/>
                </a:solidFill>
              </a:rPr>
              <a:t>   x   100</a:t>
            </a:r>
            <a:endParaRPr lang="en-US" u="sng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gross rent and service charges receivable</a:t>
            </a:r>
          </a:p>
          <a:p>
            <a:r>
              <a:rPr lang="en-US" dirty="0"/>
              <a:t>denominator - ‘</a:t>
            </a:r>
            <a:r>
              <a:rPr lang="en-US" i="1" dirty="0"/>
              <a:t>gross rent and service charges receivable</a:t>
            </a:r>
            <a:r>
              <a:rPr lang="en-US" dirty="0"/>
              <a:t>’ - total potential rent &amp; service charges collectable for the period for all dwellings if all dwellings had been occupied </a:t>
            </a:r>
          </a:p>
          <a:p>
            <a:pPr lvl="1"/>
            <a:r>
              <a:rPr lang="en-US" dirty="0"/>
              <a:t>dwelling may have been vacant for any reason - includes dwellings that are ‘unavailable to let’ (</a:t>
            </a:r>
            <a:r>
              <a:rPr lang="en-US" dirty="0" err="1"/>
              <a:t>eg</a:t>
            </a:r>
            <a:r>
              <a:rPr lang="en-US" dirty="0"/>
              <a:t> MW &amp; held for decant)</a:t>
            </a:r>
          </a:p>
          <a:p>
            <a:pPr lvl="1"/>
            <a:r>
              <a:rPr lang="en-US" dirty="0"/>
              <a:t>But…. if ‘unavailable to let’ are not expected to be let as social dwellings again, </a:t>
            </a:r>
            <a:r>
              <a:rPr lang="en-US" dirty="0" err="1"/>
              <a:t>eg</a:t>
            </a:r>
            <a:r>
              <a:rPr lang="en-US" dirty="0"/>
              <a:t> awaiting demolition, they should be excluded from both numerator &amp; denominator (</a:t>
            </a:r>
            <a:r>
              <a:rPr lang="en-US" dirty="0" err="1"/>
              <a:t>ie</a:t>
            </a:r>
            <a:r>
              <a:rPr lang="en-US" dirty="0"/>
              <a:t> ignore completely)</a:t>
            </a:r>
            <a:endParaRPr lang="en-GB" dirty="0"/>
          </a:p>
          <a:p>
            <a:r>
              <a:rPr lang="en-US" dirty="0"/>
              <a:t>if collecting 1/4ly</a:t>
            </a:r>
          </a:p>
          <a:p>
            <a:pPr lvl="1"/>
            <a:r>
              <a:rPr lang="en-US" dirty="0"/>
              <a:t>numerator - year to date rent/service loss </a:t>
            </a:r>
          </a:p>
          <a:p>
            <a:pPr lvl="1"/>
            <a:r>
              <a:rPr lang="en-US" dirty="0"/>
              <a:t>denominator – </a:t>
            </a:r>
            <a:r>
              <a:rPr lang="en-US" dirty="0" err="1"/>
              <a:t>prorata</a:t>
            </a:r>
            <a:r>
              <a:rPr lang="en-US" dirty="0"/>
              <a:t> annual rent/service charge</a:t>
            </a:r>
          </a:p>
          <a:p>
            <a:r>
              <a:rPr lang="en-US" dirty="0"/>
              <a:t>Watch out! – unlike average re-let time, you include MW </a:t>
            </a:r>
          </a:p>
        </p:txBody>
      </p:sp>
    </p:spTree>
    <p:extLst>
      <p:ext uri="{BB962C8B-B14F-4D97-AF65-F5344CB8AC3E}">
        <p14:creationId xmlns:p14="http://schemas.microsoft.com/office/powerpoint/2010/main" val="3138650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C3DF6-37B4-4B34-B650-660CAA90B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944" y="267698"/>
            <a:ext cx="10515600" cy="826677"/>
          </a:xfrm>
        </p:spPr>
        <p:txBody>
          <a:bodyPr>
            <a:normAutofit fontScale="90000"/>
          </a:bodyPr>
          <a:lstStyle/>
          <a:p>
            <a:r>
              <a:rPr lang="en-US" dirty="0"/>
              <a:t>xxxx36 series + CMPI 03 + BV212 - Average re-let time (calendar days)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1D08D-1197-4069-8BFF-59A7596D0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241" y="1525143"/>
            <a:ext cx="11537878" cy="5153059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/>
              <a:t>Rationale: efficiency of key biz process</a:t>
            </a:r>
          </a:p>
          <a:p>
            <a:r>
              <a:rPr lang="en-US" sz="2800" dirty="0"/>
              <a:t>Isolates the majority of voids - </a:t>
            </a:r>
            <a:r>
              <a:rPr lang="en-US" sz="2800" b="1" dirty="0"/>
              <a:t>standard/routine re-lets</a:t>
            </a:r>
          </a:p>
          <a:p>
            <a:r>
              <a:rPr lang="en-US" dirty="0">
                <a:solidFill>
                  <a:srgbClr val="FF0000"/>
                </a:solidFill>
              </a:rPr>
              <a:t>calculation:</a:t>
            </a:r>
          </a:p>
          <a:p>
            <a:pPr marL="914400" lvl="2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total # days (standard relet) properties were vacant in period</a:t>
            </a:r>
          </a:p>
          <a:p>
            <a:pPr marL="914400" lvl="2" indent="0">
              <a:buNone/>
            </a:pPr>
            <a:r>
              <a:rPr lang="en-US" b="1" dirty="0">
                <a:solidFill>
                  <a:srgbClr val="FF0000"/>
                </a:solidFill>
              </a:rPr>
              <a:t>                   # of (standard relet) lettings in period</a:t>
            </a:r>
          </a:p>
          <a:p>
            <a:pPr lvl="1"/>
            <a:r>
              <a:rPr lang="en-US" dirty="0"/>
              <a:t>‘# of days vacant’ = # days between tenancy end date and tenancy start date </a:t>
            </a:r>
          </a:p>
          <a:p>
            <a:pPr lvl="1"/>
            <a:r>
              <a:rPr lang="en-US" dirty="0"/>
              <a:t>calendar days – 7 days in a week</a:t>
            </a:r>
          </a:p>
          <a:p>
            <a:pPr lvl="1"/>
            <a:r>
              <a:rPr lang="en-GB" dirty="0"/>
              <a:t>day property goes vacant does not count (nor day let………because it’s let!)</a:t>
            </a:r>
          </a:p>
          <a:p>
            <a:pPr lvl="1"/>
            <a:r>
              <a:rPr lang="en-GB" dirty="0"/>
              <a:t>can get 0 days, can’t get negative</a:t>
            </a:r>
          </a:p>
          <a:p>
            <a:r>
              <a:rPr lang="en-US" dirty="0">
                <a:solidFill>
                  <a:srgbClr val="002060"/>
                </a:solidFill>
              </a:rPr>
              <a:t>standard/routine? – no major works, new lets, successions, exchanges, voids held for decant in numerator or denominator</a:t>
            </a:r>
          </a:p>
          <a:p>
            <a:pPr lvl="1"/>
            <a:r>
              <a:rPr lang="en-US" dirty="0"/>
              <a:t>MW never ‘convert’ to standard/routine once work phase finished – always stay separate </a:t>
            </a:r>
          </a:p>
          <a:p>
            <a:pPr lvl="1"/>
            <a:r>
              <a:rPr lang="en-US" dirty="0"/>
              <a:t>definition of MW is critical (see next slide)</a:t>
            </a:r>
          </a:p>
          <a:p>
            <a:r>
              <a:rPr lang="en-GB" dirty="0"/>
              <a:t>only include voids in this calc once let &amp; include whole time, </a:t>
            </a:r>
            <a:r>
              <a:rPr lang="en-GB" dirty="0" err="1"/>
              <a:t>eg</a:t>
            </a:r>
            <a:r>
              <a:rPr lang="en-GB" dirty="0"/>
              <a:t> it may have become void in the previous reporting period</a:t>
            </a:r>
          </a:p>
          <a:p>
            <a:pPr lvl="1"/>
            <a:r>
              <a:rPr lang="en-GB" dirty="0"/>
              <a:t>finally letting that long void has sting in tail!</a:t>
            </a:r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691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08DC2-36D0-4A4C-AAE8-5F3AF165D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620" y="344576"/>
            <a:ext cx="10515600" cy="785581"/>
          </a:xfrm>
        </p:spPr>
        <p:txBody>
          <a:bodyPr>
            <a:normAutofit/>
          </a:bodyPr>
          <a:lstStyle/>
          <a:p>
            <a:r>
              <a:rPr lang="en-US" sz="4400" dirty="0"/>
              <a:t>…..so what’s a MW void?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A2921-9DC4-44C4-8F28-2F3548A2B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234" y="1579045"/>
            <a:ext cx="10515600" cy="5006298"/>
          </a:xfrm>
        </p:spPr>
        <p:txBody>
          <a:bodyPr>
            <a:normAutofit/>
          </a:bodyPr>
          <a:lstStyle/>
          <a:p>
            <a:r>
              <a:rPr lang="en-US" dirty="0"/>
              <a:t>differentiating between standard/routine void &amp; MW void comes down to detailed definition of MW:</a:t>
            </a:r>
          </a:p>
          <a:p>
            <a:pPr lvl="1"/>
            <a:r>
              <a:rPr lang="en-US" dirty="0"/>
              <a:t>couldn’t reasonably be carried out with tenant in-situ – </a:t>
            </a:r>
            <a:r>
              <a:rPr lang="en-US" dirty="0">
                <a:solidFill>
                  <a:srgbClr val="7030A0"/>
                </a:solidFill>
              </a:rPr>
              <a:t>decant test = acid test</a:t>
            </a:r>
          </a:p>
          <a:p>
            <a:pPr lvl="1"/>
            <a:r>
              <a:rPr lang="en-US" dirty="0"/>
              <a:t>…..typically such work is necessary for property to remain habitable, </a:t>
            </a:r>
            <a:r>
              <a:rPr lang="en-US" dirty="0" err="1"/>
              <a:t>eg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structural - essential to stability and weather resistance </a:t>
            </a:r>
            <a:r>
              <a:rPr lang="en-US" dirty="0" err="1"/>
              <a:t>eg</a:t>
            </a:r>
            <a:r>
              <a:rPr lang="en-US" dirty="0"/>
              <a:t> floors, walls and roofs.</a:t>
            </a:r>
          </a:p>
          <a:p>
            <a:pPr lvl="2"/>
            <a:r>
              <a:rPr lang="en-US" dirty="0"/>
              <a:t>site works to area around (typically safety &amp; security)</a:t>
            </a:r>
          </a:p>
          <a:p>
            <a:pPr lvl="2"/>
            <a:r>
              <a:rPr lang="en-US" dirty="0"/>
              <a:t>services installations – gas, electric, water, heating, ventilation, lifts</a:t>
            </a:r>
          </a:p>
          <a:p>
            <a:pPr lvl="2"/>
            <a:r>
              <a:rPr lang="en-US" dirty="0"/>
              <a:t>work that significantly improves dwelling </a:t>
            </a:r>
            <a:r>
              <a:rPr lang="en-US" b="1" dirty="0"/>
              <a:t>– </a:t>
            </a:r>
            <a:r>
              <a:rPr lang="en-US" b="1" dirty="0">
                <a:solidFill>
                  <a:srgbClr val="7030A0"/>
                </a:solidFill>
              </a:rPr>
              <a:t>this may be relevant to those who upgrade whilst property void (can the decant test be applied?)</a:t>
            </a:r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6578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3DD55-53C7-43D2-A57D-F70C023AD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765" y="18255"/>
            <a:ext cx="10874339" cy="1325563"/>
          </a:xfrm>
        </p:spPr>
        <p:txBody>
          <a:bodyPr>
            <a:normAutofit/>
          </a:bodyPr>
          <a:lstStyle/>
          <a:p>
            <a:r>
              <a:rPr lang="en-US" sz="4400" dirty="0"/>
              <a:t>xxxx39 series - Re-lets as a percentage of stock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DF21D-4E75-4623-A0FE-3ACB9FFFD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7" y="1825625"/>
            <a:ext cx="11109435" cy="4351338"/>
          </a:xfrm>
        </p:spPr>
        <p:txBody>
          <a:bodyPr>
            <a:normAutofit/>
          </a:bodyPr>
          <a:lstStyle/>
          <a:p>
            <a:r>
              <a:rPr lang="en-US" dirty="0"/>
              <a:t>Rationale: context for re-let time and void loss indicators, may indicate churn for whatever reason</a:t>
            </a:r>
          </a:p>
          <a:p>
            <a:r>
              <a:rPr lang="en-GB" dirty="0">
                <a:solidFill>
                  <a:srgbClr val="FF0000"/>
                </a:solidFill>
              </a:rPr>
              <a:t>Calculation:</a:t>
            </a:r>
          </a:p>
          <a:p>
            <a:pPr marL="457200" lvl="1" indent="0">
              <a:buNone/>
            </a:pPr>
            <a:r>
              <a:rPr lang="en-US" u="sng" dirty="0">
                <a:solidFill>
                  <a:srgbClr val="FF0000"/>
                </a:solidFill>
              </a:rPr>
              <a:t>number of properties re-let during the period</a:t>
            </a:r>
            <a:r>
              <a:rPr lang="en-US" dirty="0">
                <a:solidFill>
                  <a:srgbClr val="FF0000"/>
                </a:solidFill>
              </a:rPr>
              <a:t>   x   100</a:t>
            </a:r>
            <a:endParaRPr lang="en-US" u="sng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number of properties managed </a:t>
            </a:r>
            <a:endParaRPr lang="en-US" dirty="0"/>
          </a:p>
          <a:p>
            <a:r>
              <a:rPr lang="en-US" dirty="0"/>
              <a:t>Definition- re-lets as a proportion of the units </a:t>
            </a:r>
            <a:r>
              <a:rPr lang="en-US" b="1" dirty="0"/>
              <a:t>managed</a:t>
            </a:r>
          </a:p>
          <a:p>
            <a:pPr lvl="1"/>
            <a:r>
              <a:rPr lang="en-US" dirty="0"/>
              <a:t>exclude owned stock if not managed by you</a:t>
            </a:r>
          </a:p>
          <a:p>
            <a:r>
              <a:rPr lang="en-GB" dirty="0"/>
              <a:t>as with void loss, include dwellings vacant for any reason except where not to be used as social housing again (</a:t>
            </a:r>
            <a:r>
              <a:rPr lang="en-GB" dirty="0" err="1"/>
              <a:t>eg</a:t>
            </a:r>
            <a:r>
              <a:rPr lang="en-GB" dirty="0"/>
              <a:t> awaiting demolition)</a:t>
            </a:r>
          </a:p>
          <a:p>
            <a:pPr marL="457200" lvl="1" indent="0">
              <a:buNone/>
            </a:pP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5872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0E2E5-6A9B-4E89-AB47-F7A29BB3E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786" y="186449"/>
            <a:ext cx="10515600" cy="1325563"/>
          </a:xfrm>
        </p:spPr>
        <p:txBody>
          <a:bodyPr/>
          <a:lstStyle/>
          <a:p>
            <a:r>
              <a:rPr lang="en-US" dirty="0"/>
              <a:t>Key rent collection &amp; arrears metrics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5F3D8-2C61-4348-B6C8-9F5AE24BF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825625"/>
            <a:ext cx="10788721" cy="4351338"/>
          </a:xfrm>
        </p:spPr>
        <p:txBody>
          <a:bodyPr/>
          <a:lstStyle/>
          <a:p>
            <a:r>
              <a:rPr lang="en-US" sz="2800" dirty="0"/>
              <a:t>tend to be differentiated by client group</a:t>
            </a:r>
          </a:p>
          <a:p>
            <a:r>
              <a:rPr lang="en-US" dirty="0"/>
              <a:t>xxxx210 series + GNPI 28 - Rent collected as a percentage of rent owed (excluding arrears b/f)</a:t>
            </a:r>
          </a:p>
          <a:p>
            <a:r>
              <a:rPr lang="en-US" dirty="0"/>
              <a:t>xxxx220 series + CMCX13 - Current tenant arrears as a percentage of the annual rent debit</a:t>
            </a:r>
          </a:p>
          <a:p>
            <a:r>
              <a:rPr lang="en-US" dirty="0"/>
              <a:t>SWBM 400, 410, 420 - Rent arrears net of unpaid HB </a:t>
            </a:r>
          </a:p>
          <a:p>
            <a:pPr marL="0" indent="0">
              <a:buNone/>
            </a:pP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943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92125-5543-4085-BC14-E72A390EE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039" y="454641"/>
            <a:ext cx="11459967" cy="344146"/>
          </a:xfrm>
        </p:spPr>
        <p:txBody>
          <a:bodyPr>
            <a:noAutofit/>
          </a:bodyPr>
          <a:lstStyle/>
          <a:p>
            <a:r>
              <a:rPr lang="en-US" sz="3200" dirty="0"/>
              <a:t>xxxx210 series + GNPI 28 - Rent collected as a percentage of rent owed (excluding arrears b/f)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7E633-B509-4DF6-A111-E989CC381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248" y="1255634"/>
            <a:ext cx="11939752" cy="544825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Rationale: efficiency of key process &amp; income maximization/capacity</a:t>
            </a:r>
          </a:p>
          <a:p>
            <a:r>
              <a:rPr lang="en-US" dirty="0">
                <a:solidFill>
                  <a:srgbClr val="FF0000"/>
                </a:solidFill>
              </a:rPr>
              <a:t>Calculation: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b="1" u="sng" dirty="0">
                <a:solidFill>
                  <a:srgbClr val="FF0000"/>
                </a:solidFill>
              </a:rPr>
              <a:t>actual</a:t>
            </a:r>
            <a:r>
              <a:rPr lang="en-US" u="sng" dirty="0">
                <a:solidFill>
                  <a:srgbClr val="FF0000"/>
                </a:solidFill>
              </a:rPr>
              <a:t> rent and service charge income received year to date</a:t>
            </a:r>
            <a:r>
              <a:rPr lang="en-US" dirty="0">
                <a:solidFill>
                  <a:srgbClr val="FF0000"/>
                </a:solidFill>
              </a:rPr>
              <a:t>    x 100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			actual rent and service charges due year to date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(</a:t>
            </a:r>
            <a:r>
              <a:rPr lang="en-US" dirty="0" err="1">
                <a:solidFill>
                  <a:srgbClr val="FF0000"/>
                </a:solidFill>
              </a:rPr>
              <a:t>nb</a:t>
            </a:r>
            <a:r>
              <a:rPr lang="en-US" dirty="0">
                <a:solidFill>
                  <a:srgbClr val="FF0000"/>
                </a:solidFill>
              </a:rPr>
              <a:t> ‘year to date’ is there for those who collect 1/4ly)</a:t>
            </a:r>
          </a:p>
          <a:p>
            <a:r>
              <a:rPr lang="en-US" dirty="0"/>
              <a:t>solely interested in effectiveness of </a:t>
            </a:r>
            <a:r>
              <a:rPr lang="en-US" b="1" u="sng" dirty="0"/>
              <a:t>current collection process </a:t>
            </a:r>
            <a:r>
              <a:rPr lang="en-US" dirty="0"/>
              <a:t>(arrears metrics are more historic &amp; especially suited to trend analysis over time)</a:t>
            </a:r>
          </a:p>
          <a:p>
            <a:r>
              <a:rPr lang="en-US" dirty="0"/>
              <a:t>possible to score over 100% if making headway into historic arrears </a:t>
            </a:r>
          </a:p>
          <a:p>
            <a:r>
              <a:rPr lang="en-US" dirty="0"/>
              <a:t>exclude garages completely  (in numerator or denominator)</a:t>
            </a:r>
          </a:p>
          <a:p>
            <a:r>
              <a:rPr lang="en-US" b="1" i="1" u="sng" dirty="0"/>
              <a:t>actual</a:t>
            </a:r>
            <a:r>
              <a:rPr lang="en-US" b="1" i="1" dirty="0"/>
              <a:t> </a:t>
            </a:r>
            <a:r>
              <a:rPr lang="en-US" i="1" dirty="0"/>
              <a:t>rent and service charge income received in the period </a:t>
            </a:r>
            <a:r>
              <a:rPr lang="en-US" dirty="0"/>
              <a:t>(numerator)</a:t>
            </a:r>
          </a:p>
          <a:p>
            <a:pPr lvl="1"/>
            <a:r>
              <a:rPr lang="en-US" b="1" dirty="0"/>
              <a:t>no adjustments </a:t>
            </a:r>
            <a:r>
              <a:rPr lang="en-US" dirty="0"/>
              <a:t>for: late HB payments, pre-payments or post-payments </a:t>
            </a:r>
          </a:p>
          <a:p>
            <a:pPr lvl="2"/>
            <a:r>
              <a:rPr lang="en-US" dirty="0"/>
              <a:t>(‘arrears net of HB’  deals with late HB….2 slides time)</a:t>
            </a:r>
          </a:p>
          <a:p>
            <a:pPr lvl="1"/>
            <a:r>
              <a:rPr lang="en-US" dirty="0"/>
              <a:t>other non rent/service charge items collected by landlord should be excluded if possible: </a:t>
            </a:r>
          </a:p>
          <a:p>
            <a:pPr lvl="2"/>
            <a:r>
              <a:rPr lang="en-US" dirty="0"/>
              <a:t>water rates, court costs, repairs recharges, overpaid housing benefit </a:t>
            </a:r>
            <a:r>
              <a:rPr lang="en-US" dirty="0" err="1"/>
              <a:t>etc</a:t>
            </a:r>
            <a:endParaRPr lang="en-US" dirty="0"/>
          </a:p>
          <a:p>
            <a:pPr lvl="2"/>
            <a:r>
              <a:rPr lang="en-US" dirty="0"/>
              <a:t>if unable to split these out of rent collected, include them in both numerator and denominator.</a:t>
            </a:r>
          </a:p>
          <a:p>
            <a:r>
              <a:rPr lang="en-US" i="1" dirty="0"/>
              <a:t>actual rent and service charges due </a:t>
            </a:r>
            <a:r>
              <a:rPr lang="en-US" dirty="0"/>
              <a:t>(denominator) – exclude</a:t>
            </a:r>
          </a:p>
          <a:p>
            <a:pPr lvl="1"/>
            <a:r>
              <a:rPr lang="en-US" i="1" dirty="0"/>
              <a:t>rent lost due to properties being vacant </a:t>
            </a:r>
            <a:r>
              <a:rPr lang="en-US" dirty="0"/>
              <a:t>–  </a:t>
            </a:r>
            <a:r>
              <a:rPr lang="en-US" b="1" dirty="0"/>
              <a:t>exclude void loss (only count tenanted properties)</a:t>
            </a:r>
          </a:p>
          <a:p>
            <a:pPr lvl="1"/>
            <a:r>
              <a:rPr lang="en-US" i="1" dirty="0"/>
              <a:t>current tenant arrears brought forward at the beginning of the year -</a:t>
            </a:r>
            <a:r>
              <a:rPr lang="en-US" b="1" dirty="0"/>
              <a:t> only arrears here should be from current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895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2E87A-6955-4A6E-952F-93815396C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662" y="501761"/>
            <a:ext cx="10915436" cy="643868"/>
          </a:xfrm>
        </p:spPr>
        <p:txBody>
          <a:bodyPr>
            <a:noAutofit/>
          </a:bodyPr>
          <a:lstStyle/>
          <a:p>
            <a:r>
              <a:rPr lang="en-US" sz="3200" dirty="0"/>
              <a:t>xxxx220 series + CMCX13 - Current tenant arrears as a percentage of the annual rent debit (total arrears)</a:t>
            </a:r>
            <a:br>
              <a:rPr lang="en-US" sz="3200" dirty="0"/>
            </a:b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ED120-8AEF-4236-BE76-35D069F2A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634" y="1524000"/>
            <a:ext cx="11929242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rationale: effective arrears process/income maximisation – particularly useful over time (trend)</a:t>
            </a:r>
          </a:p>
          <a:p>
            <a:r>
              <a:rPr lang="en-US" dirty="0">
                <a:solidFill>
                  <a:srgbClr val="FF0000"/>
                </a:solidFill>
              </a:rPr>
              <a:t>calculation: </a:t>
            </a:r>
          </a:p>
          <a:p>
            <a:pPr marL="457200" lvl="1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       actual </a:t>
            </a:r>
            <a:r>
              <a:rPr lang="en-US" b="1" i="1" u="sng" dirty="0">
                <a:solidFill>
                  <a:srgbClr val="FF0000"/>
                </a:solidFill>
              </a:rPr>
              <a:t>current</a:t>
            </a:r>
            <a:r>
              <a:rPr lang="en-US" u="sng" dirty="0">
                <a:solidFill>
                  <a:srgbClr val="FF0000"/>
                </a:solidFill>
              </a:rPr>
              <a:t> tenant rent &amp; service charge arrears at period end           </a:t>
            </a:r>
            <a:r>
              <a:rPr lang="en-US" dirty="0">
                <a:solidFill>
                  <a:srgbClr val="FF0000"/>
                </a:solidFill>
              </a:rPr>
              <a:t>   x   100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    annual rent/service debit for current financial year (exclude void loss)</a:t>
            </a:r>
          </a:p>
          <a:p>
            <a:r>
              <a:rPr lang="en-GB" dirty="0"/>
              <a:t>exclude: </a:t>
            </a:r>
          </a:p>
          <a:p>
            <a:pPr lvl="1"/>
            <a:r>
              <a:rPr lang="en-GB" dirty="0"/>
              <a:t>void loss from denominator (as previous metric) </a:t>
            </a:r>
          </a:p>
          <a:p>
            <a:pPr lvl="1"/>
            <a:r>
              <a:rPr lang="en-GB" dirty="0"/>
              <a:t>court costs/sundry debts, garages (as previous metric) </a:t>
            </a:r>
          </a:p>
          <a:p>
            <a:pPr lvl="1"/>
            <a:r>
              <a:rPr lang="en-GB" dirty="0"/>
              <a:t>arrears from previous tenancy, FTAs – </a:t>
            </a:r>
            <a:r>
              <a:rPr lang="en-GB" b="1" dirty="0"/>
              <a:t>only interested in current rent/service arrears</a:t>
            </a:r>
          </a:p>
          <a:p>
            <a:pPr lvl="1"/>
            <a:r>
              <a:rPr lang="en-GB" dirty="0"/>
              <a:t>advance payments/credits (masks true arrears - not your £ - they can ask for it back)</a:t>
            </a:r>
          </a:p>
          <a:p>
            <a:r>
              <a:rPr lang="en-GB" b="1" dirty="0"/>
              <a:t>no adjustment for late HB </a:t>
            </a:r>
            <a:r>
              <a:rPr lang="en-GB" dirty="0"/>
              <a:t>(see next metric ‘arrears net of HB’ – it deals with ‘technical’ arrears)</a:t>
            </a:r>
          </a:p>
          <a:p>
            <a:r>
              <a:rPr lang="en-GB" dirty="0"/>
              <a:t>denominator nerd alert for quarterly people</a:t>
            </a:r>
          </a:p>
          <a:p>
            <a:pPr lvl="1"/>
            <a:r>
              <a:rPr lang="en-GB" dirty="0"/>
              <a:t>Q. </a:t>
            </a:r>
            <a:r>
              <a:rPr lang="en-US" dirty="0"/>
              <a:t>if collecting quarterly, </a:t>
            </a:r>
            <a:r>
              <a:rPr lang="en-GB" dirty="0"/>
              <a:t>how the devil do you provide </a:t>
            </a:r>
            <a:r>
              <a:rPr lang="en-US" dirty="0"/>
              <a:t>annual rent debit for current financial year, excluding void loss?…..you don’t know what voids you’ll get!@~#</a:t>
            </a:r>
          </a:p>
          <a:p>
            <a:pPr lvl="1"/>
            <a:r>
              <a:rPr lang="en-US" dirty="0"/>
              <a:t>A. whatever you have @ quarter end for rent debit excluding void loss is projected forward</a:t>
            </a:r>
          </a:p>
          <a:p>
            <a:pPr lvl="2"/>
            <a:r>
              <a:rPr lang="en-US" dirty="0"/>
              <a:t>at Q1 I have £100,000 rent debit minus £1000 void loss = £99,000</a:t>
            </a:r>
          </a:p>
          <a:p>
            <a:pPr lvl="2"/>
            <a:r>
              <a:rPr lang="en-US" dirty="0"/>
              <a:t>at Q1, 13 weeks have elapsed so £99,000/13 gives me a weekly rent debit minus void loss of £7615 (if Q2, it would be 26 weeks)</a:t>
            </a:r>
          </a:p>
          <a:p>
            <a:pPr lvl="2"/>
            <a:r>
              <a:rPr lang="en-US" dirty="0"/>
              <a:t>if I multiply £7615 by 52, I get a projected annual figure of £395,980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0186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A422E-C0AB-43E4-968C-6C09A0ECA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SWBM 400, 410, 420 - Rent arrears net of unpaid HB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0DF94-BE3A-4B8D-B0E5-B3AD49A62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076" y="3013294"/>
            <a:ext cx="10515600" cy="1768913"/>
          </a:xfrm>
        </p:spPr>
        <p:txBody>
          <a:bodyPr/>
          <a:lstStyle/>
          <a:p>
            <a:r>
              <a:rPr lang="en-US" dirty="0"/>
              <a:t>rationale, calculation &amp; definition: as previous metric but this allows you to adjust for the HB cycle – it deals with ‘technical’ arrears</a:t>
            </a:r>
          </a:p>
          <a:p>
            <a:r>
              <a:rPr lang="en-US" dirty="0"/>
              <a:t>simply </a:t>
            </a:r>
            <a:r>
              <a:rPr lang="en-US" i="1" dirty="0"/>
              <a:t>exclude arrears due to late Housing Benefit payments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05788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854B4-243C-4AA7-93BB-5D339BDC0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766" y="133897"/>
            <a:ext cx="10515600" cy="864585"/>
          </a:xfrm>
        </p:spPr>
        <p:txBody>
          <a:bodyPr/>
          <a:lstStyle/>
          <a:p>
            <a:r>
              <a:rPr lang="en-US" dirty="0"/>
              <a:t>Key repairs &amp; maintenance metrics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35716-5E9A-443A-B62D-2343AFB82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766" y="998482"/>
            <a:ext cx="10957034" cy="5612525"/>
          </a:xfrm>
        </p:spPr>
        <p:txBody>
          <a:bodyPr>
            <a:normAutofit/>
          </a:bodyPr>
          <a:lstStyle/>
          <a:p>
            <a:r>
              <a:rPr lang="en-US" dirty="0"/>
              <a:t>repairs metrics apply across GN, </a:t>
            </a:r>
            <a:r>
              <a:rPr lang="en-US" dirty="0" err="1"/>
              <a:t>HfOP</a:t>
            </a:r>
            <a:r>
              <a:rPr lang="en-US" dirty="0"/>
              <a:t> &amp; Supported housing</a:t>
            </a:r>
          </a:p>
          <a:p>
            <a:r>
              <a:rPr lang="en-US" dirty="0"/>
              <a:t>SWBM 201 Average number of responsive repairs per unit</a:t>
            </a:r>
          </a:p>
          <a:p>
            <a:r>
              <a:rPr lang="en-US" dirty="0"/>
              <a:t>HMPI 101 Percentage of repairs completed at the first visit</a:t>
            </a:r>
          </a:p>
          <a:p>
            <a:r>
              <a:rPr lang="en-US" dirty="0"/>
              <a:t>HMPI 90 Average end-to-end time for all reactive repairs</a:t>
            </a:r>
          </a:p>
          <a:p>
            <a:r>
              <a:rPr lang="en-US" dirty="0"/>
              <a:t>‘% repairs completed on target’ suite:</a:t>
            </a:r>
          </a:p>
          <a:p>
            <a:pPr lvl="1"/>
            <a:r>
              <a:rPr lang="en-US" dirty="0"/>
              <a:t>HMPI 70 Percentage of all reactive repairs completed within target time</a:t>
            </a:r>
          </a:p>
          <a:p>
            <a:pPr lvl="2"/>
            <a:r>
              <a:rPr lang="en-US" dirty="0"/>
              <a:t>GNPI 18 Percentage of emergency repairs completed within target time</a:t>
            </a:r>
          </a:p>
          <a:p>
            <a:pPr lvl="2"/>
            <a:r>
              <a:rPr lang="en-US" dirty="0"/>
              <a:t>GNPI 19 Percentage of urgent repairs completed within target time</a:t>
            </a:r>
          </a:p>
          <a:p>
            <a:pPr lvl="2"/>
            <a:r>
              <a:rPr lang="en-US" dirty="0"/>
              <a:t>GNPI 20 Percentage of routine repairs completed within target time</a:t>
            </a:r>
          </a:p>
          <a:p>
            <a:r>
              <a:rPr lang="en-US" dirty="0"/>
              <a:t>HMPI 102 Percentage of residents satisfied with the most recent repair</a:t>
            </a:r>
          </a:p>
          <a:p>
            <a:r>
              <a:rPr lang="en-US" dirty="0"/>
              <a:t>G15C0 Percentage of dwellings with a valid gas safety certificate</a:t>
            </a:r>
          </a:p>
          <a:p>
            <a:r>
              <a:rPr lang="en-US" dirty="0"/>
              <a:t>G15C1 Percentage of gas safety checks completed within target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19381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B7965-B5C1-4EE3-9E68-F82225534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928" y="190072"/>
            <a:ext cx="10515600" cy="878048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SWBM 201 Average number of responsive repairs per unit</a:t>
            </a:r>
            <a:br>
              <a:rPr lang="en-US" dirty="0"/>
            </a:b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DF8C4AF-2178-42F4-9F23-1998B4379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928" y="883578"/>
            <a:ext cx="11747643" cy="577407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rationale: as much about context as performance? Useful can opener.</a:t>
            </a:r>
          </a:p>
          <a:p>
            <a:pPr lvl="1"/>
            <a:r>
              <a:rPr lang="en-US" dirty="0"/>
              <a:t>High number: poor diagnostics, poor application of repairs policy, poor quality or simply about tenant or stock profile?</a:t>
            </a:r>
          </a:p>
          <a:p>
            <a:r>
              <a:rPr lang="en-US" dirty="0">
                <a:solidFill>
                  <a:srgbClr val="FF0000"/>
                </a:solidFill>
              </a:rPr>
              <a:t>calculation:</a:t>
            </a:r>
          </a:p>
          <a:p>
            <a:pPr marL="914400" lvl="2" indent="0">
              <a:buNone/>
            </a:pPr>
            <a:r>
              <a:rPr lang="en-US" u="sng" dirty="0">
                <a:solidFill>
                  <a:srgbClr val="FF0000"/>
                </a:solidFill>
              </a:rPr>
              <a:t>         Total number of responsive repair orders issued during the benchmarked period               .             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FF0000"/>
                </a:solidFill>
              </a:rPr>
              <a:t>Total number of GN, SH &amp; </a:t>
            </a:r>
            <a:r>
              <a:rPr lang="en-US" dirty="0" err="1">
                <a:solidFill>
                  <a:srgbClr val="FF0000"/>
                </a:solidFill>
              </a:rPr>
              <a:t>HfOP</a:t>
            </a:r>
            <a:r>
              <a:rPr lang="en-US" dirty="0">
                <a:solidFill>
                  <a:srgbClr val="FF0000"/>
                </a:solidFill>
              </a:rPr>
              <a:t> units where the landlord is responsible for responsive repairs</a:t>
            </a:r>
          </a:p>
          <a:p>
            <a:r>
              <a:rPr lang="en-US" dirty="0"/>
              <a:t>definition of ‘reactive’ (or ‘responsive’) is key:</a:t>
            </a:r>
          </a:p>
          <a:p>
            <a:pPr lvl="1"/>
            <a:r>
              <a:rPr lang="en-US" b="1" dirty="0"/>
              <a:t>all </a:t>
            </a:r>
            <a:r>
              <a:rPr lang="en-US" dirty="0"/>
              <a:t>minor, ad hoc/unplanned repairs (regardless of priority) </a:t>
            </a:r>
          </a:p>
          <a:p>
            <a:pPr lvl="2"/>
            <a:r>
              <a:rPr lang="en-US" dirty="0"/>
              <a:t>that are reported by tenants or </a:t>
            </a:r>
          </a:p>
          <a:p>
            <a:pPr lvl="2"/>
            <a:r>
              <a:rPr lang="en-US" dirty="0"/>
              <a:t>arise from damage/wear and tear to </a:t>
            </a:r>
            <a:r>
              <a:rPr lang="en-US" b="1" dirty="0"/>
              <a:t>communal areas and common parts</a:t>
            </a:r>
          </a:p>
          <a:p>
            <a:pPr lvl="1"/>
            <a:r>
              <a:rPr lang="en-US" dirty="0"/>
              <a:t>defect that is the landlord's responsibility to make good (as per Landlord and Tenant Act 1985)</a:t>
            </a:r>
          </a:p>
          <a:p>
            <a:pPr lvl="1"/>
            <a:r>
              <a:rPr lang="en-US" b="1" dirty="0"/>
              <a:t>counting jobs rather than SOR lines </a:t>
            </a:r>
            <a:r>
              <a:rPr lang="en-US" dirty="0"/>
              <a:t>– a number of SOR tasks might be batched up into 1 job </a:t>
            </a:r>
          </a:p>
          <a:p>
            <a:pPr lvl="2"/>
            <a:r>
              <a:rPr lang="en-US" dirty="0"/>
              <a:t>not an exact science – especially if local practice involves batching lots together as part of annual visit</a:t>
            </a:r>
          </a:p>
          <a:p>
            <a:pPr lvl="2"/>
            <a:r>
              <a:rPr lang="en-US" dirty="0"/>
              <a:t>can be teased out in a group - extent some members have composite orders or include/exclude handymen type repairs</a:t>
            </a:r>
          </a:p>
          <a:p>
            <a:pPr lvl="1"/>
            <a:r>
              <a:rPr lang="en-US" dirty="0"/>
              <a:t>exclude</a:t>
            </a:r>
          </a:p>
          <a:p>
            <a:pPr lvl="2"/>
            <a:r>
              <a:rPr lang="en-US" dirty="0"/>
              <a:t>repairs undertaken as part of a pre-determined maintenance </a:t>
            </a:r>
            <a:r>
              <a:rPr lang="en-US" dirty="0" err="1"/>
              <a:t>programme</a:t>
            </a:r>
            <a:r>
              <a:rPr lang="en-US" dirty="0"/>
              <a:t> </a:t>
            </a:r>
            <a:r>
              <a:rPr lang="en-US" dirty="0" err="1"/>
              <a:t>eg</a:t>
            </a:r>
            <a:r>
              <a:rPr lang="en-US" dirty="0"/>
              <a:t> gas (cyclical) </a:t>
            </a:r>
          </a:p>
          <a:p>
            <a:pPr lvl="3"/>
            <a:r>
              <a:rPr lang="en-US" dirty="0"/>
              <a:t>including making good type repairs following cyclical works (if you can split them out)</a:t>
            </a:r>
          </a:p>
          <a:p>
            <a:pPr lvl="2"/>
            <a:r>
              <a:rPr lang="en-US" dirty="0"/>
              <a:t>void repairs</a:t>
            </a:r>
          </a:p>
        </p:txBody>
      </p:sp>
    </p:spTree>
    <p:extLst>
      <p:ext uri="{BB962C8B-B14F-4D97-AF65-F5344CB8AC3E}">
        <p14:creationId xmlns:p14="http://schemas.microsoft.com/office/powerpoint/2010/main" val="2877994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1DC7C6-77E8-4155-95B0-AF8979D3F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370" y="204895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Agenda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E1DA1-6CFD-4D6C-AA45-377E78E14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5186" y="942975"/>
            <a:ext cx="5187027" cy="537209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1) Benchmarking basics – reminder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2) The definitions:</a:t>
            </a:r>
          </a:p>
          <a:p>
            <a:r>
              <a:rPr lang="en-US" sz="2400" dirty="0">
                <a:solidFill>
                  <a:srgbClr val="000000"/>
                </a:solidFill>
              </a:rPr>
              <a:t>Lettings/voids</a:t>
            </a:r>
          </a:p>
          <a:p>
            <a:r>
              <a:rPr lang="en-US" sz="2400" dirty="0">
                <a:solidFill>
                  <a:srgbClr val="000000"/>
                </a:solidFill>
              </a:rPr>
              <a:t>Collection &amp; arrears</a:t>
            </a:r>
          </a:p>
          <a:p>
            <a:r>
              <a:rPr lang="en-US" sz="2400" dirty="0">
                <a:solidFill>
                  <a:srgbClr val="000000"/>
                </a:solidFill>
              </a:rPr>
              <a:t>Repairs &amp; maintenance</a:t>
            </a:r>
          </a:p>
          <a:p>
            <a:r>
              <a:rPr lang="en-US" sz="2400" dirty="0">
                <a:solidFill>
                  <a:srgbClr val="000000"/>
                </a:solidFill>
              </a:rPr>
              <a:t>Satisfaction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Order your coffee now, you’ll need it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2069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AF21F-1210-496C-84BC-637281FB1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112" y="365126"/>
            <a:ext cx="11199688" cy="1001338"/>
          </a:xfrm>
        </p:spPr>
        <p:txBody>
          <a:bodyPr>
            <a:noAutofit/>
          </a:bodyPr>
          <a:lstStyle/>
          <a:p>
            <a:r>
              <a:rPr lang="en-US" sz="3600" dirty="0"/>
              <a:t>HMPI 101 Percentage of repairs completed at the first visit</a:t>
            </a:r>
            <a:br>
              <a:rPr lang="en-US" sz="3600" dirty="0"/>
            </a:b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E63B2-B4D1-4676-A44F-4D8D5AF7B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499" y="1088943"/>
            <a:ext cx="11609798" cy="562008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formerly </a:t>
            </a:r>
            <a:r>
              <a:rPr lang="en-US" i="1" dirty="0"/>
              <a:t>Percentage of repairs completed right first time</a:t>
            </a:r>
          </a:p>
          <a:p>
            <a:r>
              <a:rPr lang="en-US" dirty="0"/>
              <a:t>metric has its problems </a:t>
            </a:r>
          </a:p>
          <a:p>
            <a:pPr lvl="1"/>
            <a:r>
              <a:rPr lang="en-US" dirty="0"/>
              <a:t>was trying to expose poorly diagnosed, trained, organized and equipped council services back in 2000s (aimed to encourage </a:t>
            </a:r>
            <a:r>
              <a:rPr lang="en-US" dirty="0" err="1"/>
              <a:t>multitrade</a:t>
            </a:r>
            <a:r>
              <a:rPr lang="en-US" dirty="0"/>
              <a:t> operatives in vans with parts)</a:t>
            </a:r>
          </a:p>
          <a:p>
            <a:pPr lvl="1"/>
            <a:r>
              <a:rPr lang="en-US" dirty="0"/>
              <a:t>tweaked over time to address perceived unfairness but now feels clunky</a:t>
            </a:r>
          </a:p>
          <a:p>
            <a:pPr lvl="1"/>
            <a:r>
              <a:rPr lang="en-US" dirty="0"/>
              <a:t>fails to pick up that many small HA tenants happy for operative to nip to B&amp;Q for parts</a:t>
            </a:r>
          </a:p>
          <a:p>
            <a:pPr lvl="2"/>
            <a:r>
              <a:rPr lang="en-US" dirty="0"/>
              <a:t>definition says that this should not be counted because operative left &amp; returned = 2 visits</a:t>
            </a:r>
          </a:p>
          <a:p>
            <a:pPr lvl="1"/>
            <a:r>
              <a:rPr lang="en-US" dirty="0"/>
              <a:t>this metric discounted by RSH in TSM consultation</a:t>
            </a:r>
          </a:p>
          <a:p>
            <a:r>
              <a:rPr lang="en-US" dirty="0">
                <a:solidFill>
                  <a:srgbClr val="FF0000"/>
                </a:solidFill>
              </a:rPr>
              <a:t>calculation:</a:t>
            </a:r>
          </a:p>
          <a:p>
            <a:pPr marL="914400" lvl="2" indent="0">
              <a:buNone/>
            </a:pPr>
            <a:r>
              <a:rPr lang="en-US" u="sng" dirty="0">
                <a:solidFill>
                  <a:srgbClr val="FF0000"/>
                </a:solidFill>
              </a:rPr>
              <a:t># response repairs completed by operative without need to return a second time</a:t>
            </a:r>
            <a:r>
              <a:rPr lang="en-US" dirty="0">
                <a:solidFill>
                  <a:srgbClr val="FF0000"/>
                </a:solidFill>
              </a:rPr>
              <a:t>    x     100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   all responsive repairs completed (emergency, urgent &amp; routine)</a:t>
            </a:r>
          </a:p>
          <a:p>
            <a:r>
              <a:rPr lang="en-US" dirty="0"/>
              <a:t>now allows for multiple trade visits where essential and known in advance</a:t>
            </a:r>
          </a:p>
          <a:p>
            <a:pPr lvl="1"/>
            <a:r>
              <a:rPr lang="en-US" dirty="0"/>
              <a:t>where job requires multiple trades, work completed first visit so long as each trade completes in one visit as planned</a:t>
            </a:r>
          </a:p>
          <a:p>
            <a:r>
              <a:rPr lang="en-US" dirty="0"/>
              <a:t>exclude totally:</a:t>
            </a:r>
          </a:p>
          <a:p>
            <a:pPr lvl="1"/>
            <a:r>
              <a:rPr lang="en-US" dirty="0"/>
              <a:t>diagnostic pre-inspections (no intention of repairing) – metric is about remedial action only</a:t>
            </a:r>
          </a:p>
          <a:p>
            <a:pPr lvl="1"/>
            <a:r>
              <a:rPr lang="en-US" dirty="0"/>
              <a:t>no access</a:t>
            </a:r>
          </a:p>
          <a:p>
            <a:pPr lvl="1"/>
            <a:r>
              <a:rPr lang="en-US" dirty="0"/>
              <a:t>?????arguably communal repairs??????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27496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43D03-9476-432A-A6FB-6F804A7C8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901" y="365125"/>
            <a:ext cx="10757899" cy="1325563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HMPI 90 Average end-to-end time for all reactive repairs</a:t>
            </a:r>
            <a:br>
              <a:rPr lang="en-US" dirty="0"/>
            </a:b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3462F78-D5F5-4189-8973-6ABFCA1D1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241" y="1397284"/>
            <a:ext cx="11383766" cy="499324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supersedes old school ‘% repairs completed on target’ (3 time bands in next slide) on basis that: </a:t>
            </a:r>
          </a:p>
          <a:p>
            <a:pPr lvl="1"/>
            <a:r>
              <a:rPr lang="en-US" dirty="0"/>
              <a:t>old school -  can set different targets for ‘% repairs completed on target’ not a great basis for benchmarking!!!!!!</a:t>
            </a:r>
          </a:p>
          <a:p>
            <a:pPr lvl="1"/>
            <a:r>
              <a:rPr lang="en-US" dirty="0"/>
              <a:t>a timely service is ‘what tenants want’ </a:t>
            </a:r>
          </a:p>
          <a:p>
            <a:pPr lvl="1"/>
            <a:r>
              <a:rPr lang="en-US" dirty="0"/>
              <a:t>shorter average suggests efficient process (but not satisfaction of course!)</a:t>
            </a:r>
          </a:p>
          <a:p>
            <a:r>
              <a:rPr lang="en-US" dirty="0">
                <a:solidFill>
                  <a:srgbClr val="FF0000"/>
                </a:solidFill>
              </a:rPr>
              <a:t>calculation:</a:t>
            </a:r>
          </a:p>
          <a:p>
            <a:pPr marL="914400" lvl="2" indent="0">
              <a:buNone/>
            </a:pPr>
            <a:r>
              <a:rPr lang="en-US" u="sng" dirty="0">
                <a:solidFill>
                  <a:srgbClr val="FF0000"/>
                </a:solidFill>
              </a:rPr>
              <a:t>sum of the total number of calendar days taken to complete responsive repairs in the period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            total number of responsive repairs completed in the period</a:t>
            </a:r>
          </a:p>
          <a:p>
            <a:r>
              <a:rPr lang="en-US" dirty="0"/>
              <a:t>definition: </a:t>
            </a:r>
          </a:p>
          <a:p>
            <a:pPr lvl="1"/>
            <a:r>
              <a:rPr lang="en-US" i="1" dirty="0"/>
              <a:t>average number (calendar) days between responsive repair being requested and its satisfactory completion including the day of request and the day of completion</a:t>
            </a:r>
          </a:p>
          <a:p>
            <a:pPr lvl="1"/>
            <a:r>
              <a:rPr lang="en-US" i="1" dirty="0"/>
              <a:t>date of satisfactory completion - </a:t>
            </a:r>
            <a:r>
              <a:rPr lang="en-US" dirty="0"/>
              <a:t>decided by the landlord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57729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86964-1B5A-4E3B-AC8F-BB25DA0B1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669" y="118546"/>
            <a:ext cx="10515600" cy="1093806"/>
          </a:xfrm>
        </p:spPr>
        <p:txBody>
          <a:bodyPr/>
          <a:lstStyle/>
          <a:p>
            <a:r>
              <a:rPr lang="en-GB" dirty="0"/>
              <a:t>‘% repairs completed on target’ suite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11A9D-F38A-494F-AF5E-2B6621825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862" y="1424933"/>
            <a:ext cx="11614080" cy="493477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HMPI 70 Percentage of all reactive repairs completed within target time</a:t>
            </a:r>
          </a:p>
          <a:p>
            <a:pPr lvl="1"/>
            <a:r>
              <a:rPr lang="en-US" dirty="0"/>
              <a:t>GNPI 18 Percentage of emergency repairs completed within target time</a:t>
            </a:r>
          </a:p>
          <a:p>
            <a:pPr lvl="1"/>
            <a:r>
              <a:rPr lang="en-US" dirty="0"/>
              <a:t>GNPI 19 Percentage of urgent repairs completed within target time</a:t>
            </a:r>
          </a:p>
          <a:p>
            <a:pPr lvl="1"/>
            <a:r>
              <a:rPr lang="en-US" dirty="0"/>
              <a:t>GNPI 20 Percentage of routine repairs completed within target time</a:t>
            </a:r>
          </a:p>
          <a:p>
            <a:r>
              <a:rPr lang="en-US" dirty="0">
                <a:solidFill>
                  <a:srgbClr val="FF0000"/>
                </a:solidFill>
              </a:rPr>
              <a:t>calculation:</a:t>
            </a:r>
          </a:p>
          <a:p>
            <a:pPr marL="457200" lvl="1" indent="0">
              <a:buNone/>
            </a:pPr>
            <a:r>
              <a:rPr lang="en-US" sz="1900" u="sng" dirty="0">
                <a:solidFill>
                  <a:srgbClr val="FF0000"/>
                </a:solidFill>
              </a:rPr>
              <a:t>sum of the total number of calendar days taken to complete [band] responsive repairs in the period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        total number of [band] responsive repairs completed in the period</a:t>
            </a:r>
          </a:p>
          <a:p>
            <a:r>
              <a:rPr lang="en-US" dirty="0"/>
              <a:t>(</a:t>
            </a:r>
            <a:r>
              <a:rPr lang="en-US" dirty="0" err="1"/>
              <a:t>ir</a:t>
            </a:r>
            <a:r>
              <a:rPr lang="en-US" dirty="0"/>
              <a:t>)Rationale: as noted, with exception of emergency repairs, looks a bit dated</a:t>
            </a:r>
          </a:p>
          <a:p>
            <a:pPr lvl="1"/>
            <a:r>
              <a:rPr lang="en-US" dirty="0"/>
              <a:t>originally conceived in 2000s to kick councils up backside</a:t>
            </a:r>
          </a:p>
          <a:p>
            <a:pPr lvl="1"/>
            <a:r>
              <a:rPr lang="en-US" dirty="0"/>
              <a:t>OK to measure internally but comparing performance against targets when those targets might differ isn’t really ‘benchmarking’ (controversial perhaps)</a:t>
            </a:r>
          </a:p>
          <a:p>
            <a:pPr lvl="1"/>
            <a:r>
              <a:rPr lang="en-US" dirty="0"/>
              <a:t>list of repairs for the various bands but ‘local’ wiggle room too – further undermines benchmarking</a:t>
            </a:r>
          </a:p>
          <a:p>
            <a:pPr lvl="1"/>
            <a:r>
              <a:rPr lang="en-US" dirty="0"/>
              <a:t>kept alive by boards?</a:t>
            </a:r>
          </a:p>
          <a:p>
            <a:pPr lvl="1"/>
            <a:r>
              <a:rPr lang="en-US" dirty="0"/>
              <a:t>should you be benchmarking this (bar emergency)? – have a think</a:t>
            </a:r>
          </a:p>
          <a:p>
            <a:pPr marL="0" indent="0">
              <a:buNone/>
            </a:pP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71562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A188C-09F5-4C53-80EB-13DC95BC4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80" y="190465"/>
            <a:ext cx="10994204" cy="1325563"/>
          </a:xfrm>
        </p:spPr>
        <p:txBody>
          <a:bodyPr>
            <a:noAutofit/>
          </a:bodyPr>
          <a:lstStyle/>
          <a:p>
            <a:r>
              <a:rPr lang="en-US" sz="3200" dirty="0"/>
              <a:t>HMPI 102 Percentage of residents satisfied with the most recent repair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0B5C9-03B9-4B81-9E0D-09FA0FEAC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596" y="2661007"/>
            <a:ext cx="10994204" cy="3678147"/>
          </a:xfrm>
        </p:spPr>
        <p:txBody>
          <a:bodyPr/>
          <a:lstStyle/>
          <a:p>
            <a:r>
              <a:rPr lang="en-US" dirty="0"/>
              <a:t>now adopted by STAR as one of new core questions</a:t>
            </a:r>
          </a:p>
          <a:p>
            <a:r>
              <a:rPr lang="en-US" dirty="0"/>
              <a:t>as such should conform to STAR method (covered at satisfaction section)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2099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86BC2-8F89-48BA-9421-E198D946E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99" y="365125"/>
            <a:ext cx="11599523" cy="1325563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G15C0 Percentage dwellings with a valid gas safety certificate</a:t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6DD16-3D8E-4F10-A09E-DF0AF618C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499" y="1253330"/>
            <a:ext cx="11445411" cy="5383775"/>
          </a:xfrm>
        </p:spPr>
        <p:txBody>
          <a:bodyPr>
            <a:normAutofit/>
          </a:bodyPr>
          <a:lstStyle/>
          <a:p>
            <a:r>
              <a:rPr lang="en-US" dirty="0"/>
              <a:t>Rationale:</a:t>
            </a:r>
          </a:p>
          <a:p>
            <a:pPr lvl="1"/>
            <a:r>
              <a:rPr lang="en-US" dirty="0"/>
              <a:t>assure all parties that landlord is complying (or otherwise) with the legal requirement to check and service all landlord owned gas appliances in their properties</a:t>
            </a:r>
          </a:p>
          <a:p>
            <a:pPr lvl="1"/>
            <a:r>
              <a:rPr lang="en-US" dirty="0"/>
              <a:t>avoiding prison</a:t>
            </a:r>
          </a:p>
          <a:p>
            <a:r>
              <a:rPr lang="en-US" dirty="0">
                <a:solidFill>
                  <a:srgbClr val="FF0000"/>
                </a:solidFill>
              </a:rPr>
              <a:t>Calculation:</a:t>
            </a:r>
          </a:p>
          <a:p>
            <a:pPr marL="457200" lvl="1" indent="0">
              <a:buNone/>
            </a:pPr>
            <a:r>
              <a:rPr lang="en-US" sz="2000" u="sng" dirty="0">
                <a:solidFill>
                  <a:srgbClr val="FF0000"/>
                </a:solidFill>
              </a:rPr>
              <a:t>number of dwellings with a current valid gas safety certificate as at the end of the period</a:t>
            </a:r>
            <a:r>
              <a:rPr lang="en-US" sz="2000" dirty="0">
                <a:solidFill>
                  <a:srgbClr val="FF0000"/>
                </a:solidFill>
              </a:rPr>
              <a:t>   x   100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number of dwellings the landlord has a gas safety obligation under the Gas Safety Regs </a:t>
            </a:r>
            <a:endParaRPr lang="en-GB" sz="2000" dirty="0">
              <a:solidFill>
                <a:srgbClr val="FF0000"/>
              </a:solidFill>
            </a:endParaRPr>
          </a:p>
          <a:p>
            <a:r>
              <a:rPr lang="en-US" sz="2400" dirty="0"/>
              <a:t>Definition:</a:t>
            </a:r>
          </a:p>
          <a:p>
            <a:pPr lvl="1"/>
            <a:r>
              <a:rPr lang="en-US" sz="2000" dirty="0"/>
              <a:t>landlord must have copy of cert</a:t>
            </a:r>
          </a:p>
          <a:p>
            <a:pPr lvl="1"/>
            <a:r>
              <a:rPr lang="en-US" sz="2000" dirty="0"/>
              <a:t>denominator</a:t>
            </a:r>
          </a:p>
          <a:p>
            <a:pPr lvl="2"/>
            <a:r>
              <a:rPr lang="en-US" sz="1600" dirty="0"/>
              <a:t>number of rented dwellings in ownership that have a connected gas supply (not necessarily the total stock in ownership)</a:t>
            </a:r>
          </a:p>
          <a:p>
            <a:pPr lvl="2"/>
            <a:r>
              <a:rPr lang="en-US" sz="1600" dirty="0"/>
              <a:t>where gas supply disconnected, these units are excluded from the denominator (l</a:t>
            </a:r>
            <a:r>
              <a:rPr lang="en-US" sz="1400" b="0" i="0" dirty="0">
                <a:solidFill>
                  <a:srgbClr val="333333"/>
                </a:solidFill>
                <a:effectLst/>
                <a:latin typeface="Helvetica Neue"/>
              </a:rPr>
              <a:t>andlord must hold an appropriate record confirming disconnection)</a:t>
            </a:r>
            <a:endParaRPr lang="en-US" sz="1600" dirty="0"/>
          </a:p>
          <a:p>
            <a:pPr lvl="2"/>
            <a:r>
              <a:rPr lang="en-US" sz="1600" dirty="0"/>
              <a:t>tenanted properties with disconnected gas pipework should only be excluded if there is a record of annual checks to verify the gas supply is still disconnected </a:t>
            </a:r>
          </a:p>
        </p:txBody>
      </p:sp>
    </p:spTree>
    <p:extLst>
      <p:ext uri="{BB962C8B-B14F-4D97-AF65-F5344CB8AC3E}">
        <p14:creationId xmlns:p14="http://schemas.microsoft.com/office/powerpoint/2010/main" val="16870498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252B5-A262-4561-A2E6-4FE87C284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240" y="365125"/>
            <a:ext cx="11322122" cy="1325563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G15C1 Percentage gas safety checks completed within target</a:t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4874C-A75F-4A19-BBEA-FB12F34E3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239" y="1325366"/>
            <a:ext cx="11640621" cy="4851597"/>
          </a:xfrm>
        </p:spPr>
        <p:txBody>
          <a:bodyPr/>
          <a:lstStyle/>
          <a:p>
            <a:r>
              <a:rPr lang="en-US" dirty="0"/>
              <a:t>similar but more challenging than previous snapshot</a:t>
            </a:r>
          </a:p>
          <a:p>
            <a:pPr lvl="1"/>
            <a:r>
              <a:rPr lang="en-US" dirty="0"/>
              <a:t>with previous - lots of safety checks might fall out of 12 month deadline but you pull out all stops to have 100% on 31 March</a:t>
            </a:r>
          </a:p>
          <a:p>
            <a:pPr lvl="1"/>
            <a:r>
              <a:rPr lang="en-US" dirty="0"/>
              <a:t>G15C1 – more onerous – identifies where a safety check has exceeded 12 months at any time in the year………</a:t>
            </a:r>
          </a:p>
          <a:p>
            <a:pPr lvl="1"/>
            <a:r>
              <a:rPr lang="en-US" dirty="0"/>
              <a:t>makes you put in place a systematic process ahead of 12 month expiry </a:t>
            </a:r>
          </a:p>
          <a:p>
            <a:r>
              <a:rPr lang="en-US" dirty="0">
                <a:solidFill>
                  <a:srgbClr val="FF0000"/>
                </a:solidFill>
              </a:rPr>
              <a:t>calculation:</a:t>
            </a:r>
          </a:p>
          <a:p>
            <a:pPr marL="457200" lvl="1" indent="0">
              <a:buNone/>
            </a:pPr>
            <a:r>
              <a:rPr lang="en-US" sz="1800" u="sng" dirty="0">
                <a:solidFill>
                  <a:srgbClr val="FF0000"/>
                </a:solidFill>
              </a:rPr>
              <a:t>number of dwellings where a gas safety check was completed within 12 months of the previous one</a:t>
            </a:r>
            <a:r>
              <a:rPr lang="en-US" sz="1800" dirty="0">
                <a:solidFill>
                  <a:srgbClr val="FF0000"/>
                </a:solidFill>
              </a:rPr>
              <a:t>   x   100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        number of dwellings where a gas safety check was due under the Gas Safety Regs</a:t>
            </a:r>
            <a:endParaRPr lang="en-GB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8258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62E2C-AF47-41DF-AD49-D6C497E8C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188" y="86542"/>
            <a:ext cx="10515600" cy="806838"/>
          </a:xfrm>
        </p:spPr>
        <p:txBody>
          <a:bodyPr/>
          <a:lstStyle/>
          <a:p>
            <a:r>
              <a:rPr lang="en-US" dirty="0"/>
              <a:t>Satisfaction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A8C81-8E47-4F7A-8505-D04C0432C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310" y="977462"/>
            <a:ext cx="10935749" cy="579399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surveying practice beyond scope of this session</a:t>
            </a:r>
          </a:p>
          <a:p>
            <a:r>
              <a:rPr lang="en-US" dirty="0">
                <a:solidFill>
                  <a:srgbClr val="FF0000"/>
                </a:solidFill>
              </a:rPr>
              <a:t>Basic calculation:</a:t>
            </a:r>
          </a:p>
          <a:p>
            <a:pPr marL="457200" lvl="1" indent="0">
              <a:buNone/>
            </a:pPr>
            <a:r>
              <a:rPr lang="en-US" u="sng" dirty="0">
                <a:solidFill>
                  <a:srgbClr val="FF0000"/>
                </a:solidFill>
              </a:rPr>
              <a:t>number of respondents who are very or fairly satisfied</a:t>
            </a:r>
            <a:r>
              <a:rPr lang="en-US" dirty="0">
                <a:solidFill>
                  <a:srgbClr val="FF0000"/>
                </a:solidFill>
              </a:rPr>
              <a:t>    x   100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total number of respondents to question</a:t>
            </a:r>
          </a:p>
          <a:p>
            <a:r>
              <a:rPr lang="en-US" dirty="0"/>
              <a:t>primary satisfaction metrics from STAR – you should adhere to the methodology </a:t>
            </a:r>
            <a:r>
              <a:rPr lang="en-US" dirty="0">
                <a:hlinkClick r:id="rId3"/>
              </a:rPr>
              <a:t>here</a:t>
            </a:r>
            <a:r>
              <a:rPr lang="en-US" dirty="0"/>
              <a:t> </a:t>
            </a:r>
            <a:r>
              <a:rPr lang="en-US" dirty="0" err="1"/>
              <a:t>eg</a:t>
            </a:r>
            <a:endParaRPr lang="en-US" dirty="0"/>
          </a:p>
          <a:p>
            <a:pPr lvl="1"/>
            <a:r>
              <a:rPr lang="en-US" dirty="0"/>
              <a:t>questions phrased specifically</a:t>
            </a:r>
          </a:p>
          <a:p>
            <a:pPr lvl="1"/>
            <a:r>
              <a:rPr lang="en-US" dirty="0"/>
              <a:t>5 response categories (with neutral middle)</a:t>
            </a:r>
          </a:p>
          <a:p>
            <a:pPr lvl="1"/>
            <a:r>
              <a:rPr lang="en-US" dirty="0"/>
              <a:t>appropriate sample size for perception and transactional type Qs</a:t>
            </a:r>
          </a:p>
          <a:p>
            <a:pPr lvl="2"/>
            <a:r>
              <a:rPr lang="en-US" dirty="0"/>
              <a:t>for small organisations this is tough – it might mean a census rather than a sample! </a:t>
            </a:r>
            <a:r>
              <a:rPr lang="en-US" dirty="0" err="1"/>
              <a:t>ie</a:t>
            </a:r>
            <a:r>
              <a:rPr lang="en-US" dirty="0"/>
              <a:t> you survey everyone!</a:t>
            </a:r>
          </a:p>
          <a:p>
            <a:pPr lvl="2"/>
            <a:r>
              <a:rPr lang="en-US" dirty="0"/>
              <a:t>online </a:t>
            </a:r>
            <a:r>
              <a:rPr lang="en-US" dirty="0">
                <a:hlinkClick r:id="rId4"/>
              </a:rPr>
              <a:t>sample size calculator</a:t>
            </a:r>
            <a:r>
              <a:rPr lang="en-US" dirty="0"/>
              <a:t> or (easier) handy spreadsheet included with these materials</a:t>
            </a:r>
          </a:p>
          <a:p>
            <a:r>
              <a:rPr lang="en-US" dirty="0"/>
              <a:t>data collected as part of a methodologically sound STAR survey - results good to go</a:t>
            </a:r>
          </a:p>
          <a:p>
            <a:r>
              <a:rPr lang="en-US" dirty="0"/>
              <a:t>remaining non-STAR satisfaction metrics are very transactional, </a:t>
            </a:r>
            <a:r>
              <a:rPr lang="en-US" dirty="0" err="1"/>
              <a:t>eg</a:t>
            </a:r>
            <a:r>
              <a:rPr lang="en-US" dirty="0"/>
              <a:t> satisfaction with ASB, complaints,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small number of cases - will skew results (begs question of comparing them) but qualitative feedback useful</a:t>
            </a:r>
          </a:p>
          <a:p>
            <a:r>
              <a:rPr lang="en-US" dirty="0"/>
              <a:t>advent of TSMs – adhere to RSH guidance/</a:t>
            </a:r>
            <a:r>
              <a:rPr lang="en-US" dirty="0" err="1"/>
              <a:t>harmonisation</a:t>
            </a:r>
            <a:r>
              <a:rPr lang="en-US" dirty="0"/>
              <a:t> with STAR?</a:t>
            </a:r>
          </a:p>
          <a:p>
            <a:r>
              <a:rPr lang="en-US" dirty="0"/>
              <a:t>Acuity is a key survey provider</a:t>
            </a:r>
          </a:p>
          <a:p>
            <a:pPr lvl="1"/>
            <a:r>
              <a:rPr lang="en-US" dirty="0"/>
              <a:t>we can help you get it right end-to-end (from deciding what to ask – to analysis and actionable insight)</a:t>
            </a:r>
          </a:p>
          <a:p>
            <a:pPr lvl="1"/>
            <a:r>
              <a:rPr lang="en-US" dirty="0"/>
              <a:t>provide 3</a:t>
            </a:r>
            <a:r>
              <a:rPr lang="en-US" baseline="30000" dirty="0"/>
              <a:t>rd</a:t>
            </a:r>
            <a:r>
              <a:rPr lang="en-US" dirty="0"/>
              <a:t> party assurance</a:t>
            </a:r>
          </a:p>
          <a:p>
            <a:endParaRPr lang="en-US" dirty="0"/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4224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E36AA-970E-4AF9-B9C1-D075813A6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TSM timetable</a:t>
            </a:r>
            <a:endParaRPr lang="en-GB" dirty="0"/>
          </a:p>
        </p:txBody>
      </p:sp>
      <p:graphicFrame>
        <p:nvGraphicFramePr>
          <p:cNvPr id="4" name="Table 7">
            <a:extLst>
              <a:ext uri="{FF2B5EF4-FFF2-40B4-BE49-F238E27FC236}">
                <a16:creationId xmlns:a16="http://schemas.microsoft.com/office/drawing/2014/main" id="{D88AD7A6-09D2-41DF-942B-4210E1F790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3567520"/>
              </p:ext>
            </p:extLst>
          </p:nvPr>
        </p:nvGraphicFramePr>
        <p:xfrm>
          <a:off x="838200" y="1825625"/>
          <a:ext cx="10515600" cy="44445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69186">
                  <a:extLst>
                    <a:ext uri="{9D8B030D-6E8A-4147-A177-3AD203B41FA5}">
                      <a16:colId xmlns:a16="http://schemas.microsoft.com/office/drawing/2014/main" val="159302122"/>
                    </a:ext>
                  </a:extLst>
                </a:gridCol>
                <a:gridCol w="7546414">
                  <a:extLst>
                    <a:ext uri="{9D8B030D-6E8A-4147-A177-3AD203B41FA5}">
                      <a16:colId xmlns:a16="http://schemas.microsoft.com/office/drawing/2014/main" val="2065534319"/>
                    </a:ext>
                  </a:extLst>
                </a:gridCol>
              </a:tblGrid>
              <a:tr h="663365">
                <a:tc>
                  <a:txBody>
                    <a:bodyPr/>
                    <a:lstStyle/>
                    <a:p>
                      <a:pPr marL="0" indent="0">
                        <a:buClr>
                          <a:srgbClr val="5A489D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en-GB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Spring – Summer 22</a:t>
                      </a:r>
                    </a:p>
                  </a:txBody>
                  <a:tcPr>
                    <a:solidFill>
                      <a:srgbClr val="D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RSH analyses feedback from consultation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916113"/>
                  </a:ext>
                </a:extLst>
              </a:tr>
              <a:tr h="11277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Late Summer 22</a:t>
                      </a:r>
                    </a:p>
                    <a:p>
                      <a:pPr algn="l"/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RSH publishes decision statement, TSMs and technical guidance in anticipation of1 April 2023 implementation date.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(Acuity plans to incorporate metrics so that members can pilot TSMs 2022-23 if they wish)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895542"/>
                  </a:ext>
                </a:extLst>
              </a:tr>
              <a:tr h="663365">
                <a:tc>
                  <a:txBody>
                    <a:bodyPr/>
                    <a:lstStyle/>
                    <a:p>
                      <a:pPr algn="l"/>
                      <a:r>
                        <a:rPr lang="en-GB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Autumn 22 -Spring 23</a:t>
                      </a:r>
                    </a:p>
                  </a:txBody>
                  <a:tcPr>
                    <a:solidFill>
                      <a:srgbClr val="D1CFD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Providers prepare systems</a:t>
                      </a:r>
                    </a:p>
                  </a:txBody>
                  <a:tcPr>
                    <a:solidFill>
                      <a:srgbClr val="EAE9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277748"/>
                  </a:ext>
                </a:extLst>
              </a:tr>
              <a:tr h="6633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 2023 - March 2024</a:t>
                      </a:r>
                    </a:p>
                  </a:txBody>
                  <a:tcPr>
                    <a:solidFill>
                      <a:srgbClr val="D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Providers collect first year of data</a:t>
                      </a:r>
                    </a:p>
                  </a:txBody>
                  <a:tcPr>
                    <a:solidFill>
                      <a:srgbClr val="EAE9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787256"/>
                  </a:ext>
                </a:extLst>
              </a:tr>
              <a:tr h="6633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Summer 2024</a:t>
                      </a:r>
                    </a:p>
                  </a:txBody>
                  <a:tcPr>
                    <a:solidFill>
                      <a:srgbClr val="D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Providers submit data to regulator</a:t>
                      </a:r>
                    </a:p>
                  </a:txBody>
                  <a:tcPr>
                    <a:solidFill>
                      <a:srgbClr val="EAE9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320613"/>
                  </a:ext>
                </a:extLst>
              </a:tr>
              <a:tr h="6633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Autumn 2024</a:t>
                      </a:r>
                    </a:p>
                  </a:txBody>
                  <a:tcPr>
                    <a:solidFill>
                      <a:srgbClr val="D1C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RSH publishes 2023-24 provider data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722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61207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ADE83-1048-426A-AC44-F9B66AF86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in touch about any further issues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F09BE-AAAC-4738-8116-96CB7444C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621" y="3184989"/>
            <a:ext cx="10467654" cy="258908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dirty="0">
                <a:hlinkClick r:id="rId2"/>
              </a:rPr>
              <a:t>steve.smedley@arap.co.uk</a:t>
            </a: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07814 424426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3633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E80A8-1C73-4455-A276-5B8D7C401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74" y="117476"/>
            <a:ext cx="10515600" cy="920750"/>
          </a:xfrm>
        </p:spPr>
        <p:txBody>
          <a:bodyPr/>
          <a:lstStyle/>
          <a:p>
            <a:r>
              <a:rPr lang="en-US"/>
              <a:t>Benchmarking basics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AD2CE-591F-4D32-BE36-2BB231003CA8}"/>
              </a:ext>
            </a:extLst>
          </p:cNvPr>
          <p:cNvSpPr txBox="1">
            <a:spLocks/>
          </p:cNvSpPr>
          <p:nvPr/>
        </p:nvSpPr>
        <p:spPr>
          <a:xfrm>
            <a:off x="333374" y="1295757"/>
            <a:ext cx="11591404" cy="5444767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benchmarking = comparisons</a:t>
            </a:r>
          </a:p>
          <a:p>
            <a:r>
              <a:rPr lang="en-US" dirty="0"/>
              <a:t>not everything that is performance managed needs to be benchmarked</a:t>
            </a:r>
          </a:p>
          <a:p>
            <a:r>
              <a:rPr lang="en-US" dirty="0"/>
              <a:t>so, the question is: will comparisons provide additional insight?</a:t>
            </a:r>
          </a:p>
          <a:p>
            <a:pPr lvl="1"/>
            <a:r>
              <a:rPr lang="en-US" dirty="0"/>
              <a:t>exploring variation in results to understand </a:t>
            </a:r>
          </a:p>
          <a:p>
            <a:pPr lvl="2"/>
            <a:r>
              <a:rPr lang="en-US" dirty="0"/>
              <a:t>why is it so? What’s the story?</a:t>
            </a:r>
          </a:p>
          <a:p>
            <a:pPr lvl="2"/>
            <a:r>
              <a:rPr lang="en-US" dirty="0"/>
              <a:t>what good looks like - different approaches/good practice</a:t>
            </a:r>
          </a:p>
          <a:p>
            <a:pPr lvl="2"/>
            <a:r>
              <a:rPr lang="en-US" dirty="0"/>
              <a:t>extent to which context is a factor</a:t>
            </a:r>
          </a:p>
          <a:p>
            <a:pPr lvl="1"/>
            <a:r>
              <a:rPr lang="en-US" dirty="0"/>
              <a:t>setting evidence-based improvement targets</a:t>
            </a:r>
          </a:p>
          <a:p>
            <a:pPr lvl="1"/>
            <a:r>
              <a:rPr lang="en-US" dirty="0"/>
              <a:t>to hold exec/board to account</a:t>
            </a:r>
          </a:p>
          <a:p>
            <a:r>
              <a:rPr lang="en-US" dirty="0"/>
              <a:t>less is more: best focus on getting a smaller number of key metrics right</a:t>
            </a:r>
          </a:p>
          <a:p>
            <a:r>
              <a:rPr lang="en-US" dirty="0"/>
              <a:t>how?: stick to the definition - might be different to how you traditionally count something</a:t>
            </a:r>
          </a:p>
          <a:p>
            <a:r>
              <a:rPr lang="en-US" dirty="0"/>
              <a:t>alternative?: undermines credibility of data &amp; ultimately the sector – trust issues,  corrosion, anarchy, zombie apocalypse</a:t>
            </a:r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107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E80A8-1C73-4455-A276-5B8D7C401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74" y="117476"/>
            <a:ext cx="10515600" cy="920750"/>
          </a:xfrm>
        </p:spPr>
        <p:txBody>
          <a:bodyPr/>
          <a:lstStyle/>
          <a:p>
            <a:r>
              <a:rPr lang="en-US"/>
              <a:t>Benchmarking basics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AD2CE-591F-4D32-BE36-2BB231003CA8}"/>
              </a:ext>
            </a:extLst>
          </p:cNvPr>
          <p:cNvSpPr txBox="1">
            <a:spLocks/>
          </p:cNvSpPr>
          <p:nvPr/>
        </p:nvSpPr>
        <p:spPr>
          <a:xfrm>
            <a:off x="131942" y="986269"/>
            <a:ext cx="11591404" cy="2490056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focused on benchmarking the primary forms of </a:t>
            </a:r>
            <a:r>
              <a:rPr lang="en-US" b="1" dirty="0"/>
              <a:t>managed</a:t>
            </a:r>
            <a:r>
              <a:rPr lang="en-US" dirty="0"/>
              <a:t> </a:t>
            </a:r>
            <a:r>
              <a:rPr lang="en-US" b="1" dirty="0"/>
              <a:t>social housing</a:t>
            </a:r>
          </a:p>
          <a:p>
            <a:pPr lvl="1"/>
            <a:r>
              <a:rPr lang="en-US" dirty="0"/>
              <a:t>= </a:t>
            </a:r>
            <a:r>
              <a:rPr lang="en-US" b="1" dirty="0"/>
              <a:t>general needs, housing for older people </a:t>
            </a:r>
            <a:r>
              <a:rPr lang="en-US" dirty="0"/>
              <a:t>&amp; </a:t>
            </a:r>
            <a:r>
              <a:rPr lang="en-US" b="1" dirty="0"/>
              <a:t>support </a:t>
            </a:r>
            <a:r>
              <a:rPr lang="en-US" dirty="0"/>
              <a:t>(definitions on ‘profile’ page)</a:t>
            </a:r>
          </a:p>
          <a:p>
            <a:pPr lvl="1"/>
            <a:r>
              <a:rPr lang="en-US" dirty="0"/>
              <a:t>limited exceptions in financial metrics (</a:t>
            </a:r>
            <a:r>
              <a:rPr lang="en-US" dirty="0" err="1"/>
              <a:t>eg</a:t>
            </a:r>
            <a:r>
              <a:rPr lang="en-US" dirty="0"/>
              <a:t> overall margin, EBITDA)</a:t>
            </a:r>
          </a:p>
          <a:p>
            <a:pPr lvl="1"/>
            <a:r>
              <a:rPr lang="en-US" dirty="0"/>
              <a:t>we capture other info on your ‘profile’ page to provide essential biz context (</a:t>
            </a:r>
            <a:r>
              <a:rPr lang="en-US" dirty="0" err="1"/>
              <a:t>eg</a:t>
            </a:r>
            <a:r>
              <a:rPr lang="en-US" dirty="0"/>
              <a:t> other forms of housing, turnover, staffing levels) – </a:t>
            </a:r>
            <a:r>
              <a:rPr lang="en-US" b="1" dirty="0"/>
              <a:t>useful when picking a bespoke peer group</a:t>
            </a:r>
          </a:p>
          <a:p>
            <a:r>
              <a:rPr lang="en-US" dirty="0"/>
              <a:t>when submitting end of year data, don’t forget to ensure your profile is up to date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0B25FB-D4DD-4149-934A-18B0F255FD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7560" y="3286762"/>
            <a:ext cx="10120044" cy="3472564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AA6D0C53-07CE-4D31-90B7-AB6E02CEE23A}"/>
              </a:ext>
            </a:extLst>
          </p:cNvPr>
          <p:cNvSpPr/>
          <p:nvPr/>
        </p:nvSpPr>
        <p:spPr>
          <a:xfrm>
            <a:off x="2240408" y="3962217"/>
            <a:ext cx="2137025" cy="410967"/>
          </a:xfrm>
          <a:prstGeom prst="ellipse">
            <a:avLst/>
          </a:prstGeom>
          <a:solidFill>
            <a:srgbClr val="FFFF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1A630505-95F8-40DD-B61B-462B9A59AE09}"/>
              </a:ext>
            </a:extLst>
          </p:cNvPr>
          <p:cNvSpPr/>
          <p:nvPr/>
        </p:nvSpPr>
        <p:spPr>
          <a:xfrm rot="20288289">
            <a:off x="223132" y="4241241"/>
            <a:ext cx="2080260" cy="8915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385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26C9EB5-4F84-4AC4-8509-50735E97B4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510" y="1080721"/>
            <a:ext cx="11686979" cy="4696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390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15F356E-A4DA-4DB8-B186-EAC322357F23}"/>
              </a:ext>
            </a:extLst>
          </p:cNvPr>
          <p:cNvSpPr/>
          <p:nvPr/>
        </p:nvSpPr>
        <p:spPr>
          <a:xfrm>
            <a:off x="72526" y="5659785"/>
            <a:ext cx="2080740" cy="10645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360B42-BA92-4D7F-AF4E-2367F5A168EB}"/>
              </a:ext>
            </a:extLst>
          </p:cNvPr>
          <p:cNvSpPr txBox="1"/>
          <p:nvPr/>
        </p:nvSpPr>
        <p:spPr>
          <a:xfrm>
            <a:off x="-33562" y="5557157"/>
            <a:ext cx="245826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/>
              <a:t>Benchmarking results </a:t>
            </a:r>
          </a:p>
          <a:p>
            <a:pPr algn="ctr"/>
            <a:r>
              <a:rPr lang="en-GB" sz="1400"/>
              <a:t>+ other quantitative &amp; qualitative data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B14379-7D14-44BF-8936-2601C2DB0555}"/>
              </a:ext>
            </a:extLst>
          </p:cNvPr>
          <p:cNvSpPr/>
          <p:nvPr/>
        </p:nvSpPr>
        <p:spPr>
          <a:xfrm>
            <a:off x="2711126" y="5680267"/>
            <a:ext cx="1746417" cy="10645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9273EE-6493-4062-88AB-E5A20A877730}"/>
              </a:ext>
            </a:extLst>
          </p:cNvPr>
          <p:cNvSpPr txBox="1"/>
          <p:nvPr/>
        </p:nvSpPr>
        <p:spPr>
          <a:xfrm>
            <a:off x="2738150" y="5772072"/>
            <a:ext cx="174641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/>
              <a:t>Analysis</a:t>
            </a:r>
          </a:p>
          <a:p>
            <a:pPr algn="ctr"/>
            <a:r>
              <a:rPr lang="en-GB" sz="1400"/>
              <a:t>What’s the story?</a:t>
            </a:r>
          </a:p>
          <a:p>
            <a:pPr algn="ctr"/>
            <a:r>
              <a:rPr lang="en-GB" sz="1400"/>
              <a:t>How are we doing?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25286B-F978-4C45-8A9B-75BEA9BD34BD}"/>
              </a:ext>
            </a:extLst>
          </p:cNvPr>
          <p:cNvSpPr/>
          <p:nvPr/>
        </p:nvSpPr>
        <p:spPr>
          <a:xfrm>
            <a:off x="5038243" y="5686404"/>
            <a:ext cx="1933023" cy="10645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A742D2-70CF-4A80-96A3-9267109465CB}"/>
              </a:ext>
            </a:extLst>
          </p:cNvPr>
          <p:cNvSpPr txBox="1"/>
          <p:nvPr/>
        </p:nvSpPr>
        <p:spPr>
          <a:xfrm>
            <a:off x="5038243" y="5710835"/>
            <a:ext cx="193302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/>
              <a:t>Insight</a:t>
            </a:r>
          </a:p>
          <a:p>
            <a:pPr algn="ctr"/>
            <a:r>
              <a:rPr lang="en-GB" sz="1400"/>
              <a:t>Understand strengths, weaknesses, priorities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D56254-AD7D-4096-ACAD-3039F3001B98}"/>
              </a:ext>
            </a:extLst>
          </p:cNvPr>
          <p:cNvSpPr/>
          <p:nvPr/>
        </p:nvSpPr>
        <p:spPr>
          <a:xfrm>
            <a:off x="7604064" y="5696372"/>
            <a:ext cx="1746418" cy="10645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0AE759-FFE5-4917-8D1D-6B16BC16B019}"/>
              </a:ext>
            </a:extLst>
          </p:cNvPr>
          <p:cNvSpPr txBox="1"/>
          <p:nvPr/>
        </p:nvSpPr>
        <p:spPr>
          <a:xfrm>
            <a:off x="7450038" y="5572481"/>
            <a:ext cx="20544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/>
              <a:t>Decisions</a:t>
            </a:r>
          </a:p>
          <a:p>
            <a:pPr algn="ctr"/>
            <a:r>
              <a:rPr lang="en-GB" sz="1400"/>
              <a:t>Further investigation, priorities, resource allocation, improvement action</a:t>
            </a: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9DDCFB07-97D6-4138-AA82-57C679E50A2B}"/>
              </a:ext>
            </a:extLst>
          </p:cNvPr>
          <p:cNvSpPr/>
          <p:nvPr/>
        </p:nvSpPr>
        <p:spPr>
          <a:xfrm rot="16200000">
            <a:off x="2133571" y="5995251"/>
            <a:ext cx="613304" cy="4181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29AC343-D5E9-401E-83A3-3D43459EA76F}"/>
              </a:ext>
            </a:extLst>
          </p:cNvPr>
          <p:cNvSpPr/>
          <p:nvPr/>
        </p:nvSpPr>
        <p:spPr>
          <a:xfrm rot="16200000">
            <a:off x="4448818" y="6003444"/>
            <a:ext cx="613304" cy="4181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59B3A82F-8923-4A05-90E5-EFA9BBD30D7A}"/>
              </a:ext>
            </a:extLst>
          </p:cNvPr>
          <p:cNvSpPr/>
          <p:nvPr/>
        </p:nvSpPr>
        <p:spPr>
          <a:xfrm rot="16200000">
            <a:off x="6974897" y="6019550"/>
            <a:ext cx="613304" cy="4181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2357A691-0FF0-41DB-8F70-E2CB3AF162F9}"/>
              </a:ext>
            </a:extLst>
          </p:cNvPr>
          <p:cNvSpPr/>
          <p:nvPr/>
        </p:nvSpPr>
        <p:spPr>
          <a:xfrm rot="16200000">
            <a:off x="5691541" y="326450"/>
            <a:ext cx="613304" cy="96489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6E6CCB1-2430-463E-BA4E-144E00FA2792}"/>
              </a:ext>
            </a:extLst>
          </p:cNvPr>
          <p:cNvSpPr txBox="1"/>
          <p:nvPr/>
        </p:nvSpPr>
        <p:spPr>
          <a:xfrm>
            <a:off x="1369321" y="4912897"/>
            <a:ext cx="9303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Past 			</a:t>
            </a:r>
            <a:r>
              <a:rPr lang="en-GB" sz="2400" b="1"/>
              <a:t>Biz Plan Review Cycle				</a:t>
            </a:r>
            <a:r>
              <a:rPr lang="en-GB" b="1"/>
              <a:t>Future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DE4941B-916A-44E6-8302-FB13C6215900}"/>
              </a:ext>
            </a:extLst>
          </p:cNvPr>
          <p:cNvSpPr/>
          <p:nvPr/>
        </p:nvSpPr>
        <p:spPr>
          <a:xfrm>
            <a:off x="9983282" y="5655836"/>
            <a:ext cx="2099536" cy="10645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53EB6EF-580D-4F61-BA58-966412858326}"/>
              </a:ext>
            </a:extLst>
          </p:cNvPr>
          <p:cNvSpPr txBox="1"/>
          <p:nvPr/>
        </p:nvSpPr>
        <p:spPr>
          <a:xfrm>
            <a:off x="9983281" y="5680267"/>
            <a:ext cx="213619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/>
              <a:t>Implement</a:t>
            </a:r>
          </a:p>
          <a:p>
            <a:pPr algn="ctr"/>
            <a:r>
              <a:rPr lang="en-GB" sz="1400"/>
              <a:t>Evidence-based Biz Plans &amp; VFM Strategy/Action Plans</a:t>
            </a:r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4F6A208F-BA2D-4AE2-82BC-8B01EB9AF44B}"/>
              </a:ext>
            </a:extLst>
          </p:cNvPr>
          <p:cNvSpPr/>
          <p:nvPr/>
        </p:nvSpPr>
        <p:spPr>
          <a:xfrm rot="16200000">
            <a:off x="9388643" y="6022651"/>
            <a:ext cx="613304" cy="4181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E0108CD0-B13F-49DE-B515-38D125C464F4}"/>
              </a:ext>
            </a:extLst>
          </p:cNvPr>
          <p:cNvSpPr txBox="1">
            <a:spLocks/>
          </p:cNvSpPr>
          <p:nvPr/>
        </p:nvSpPr>
        <p:spPr>
          <a:xfrm>
            <a:off x="300298" y="1115553"/>
            <a:ext cx="11591404" cy="548783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benchmarking is the start of a journey not the last word</a:t>
            </a:r>
          </a:p>
          <a:p>
            <a:pPr lvl="1"/>
            <a:r>
              <a:rPr lang="en-US" dirty="0"/>
              <a:t>biz analysis tool (internal)</a:t>
            </a:r>
          </a:p>
          <a:p>
            <a:pPr lvl="2"/>
            <a:r>
              <a:rPr lang="en-US" dirty="0"/>
              <a:t>evidence-based resource allocation &amp; focused improvement work</a:t>
            </a:r>
          </a:p>
          <a:p>
            <a:pPr lvl="2"/>
            <a:r>
              <a:rPr lang="en-US" dirty="0"/>
              <a:t>aim high - achieve ambition/mitigate risks in challenging circs – create headroom/buffer </a:t>
            </a:r>
          </a:p>
          <a:p>
            <a:pPr lvl="1"/>
            <a:r>
              <a:rPr lang="en-US" dirty="0"/>
              <a:t>transparency/accountability/political management tool (external)</a:t>
            </a:r>
          </a:p>
          <a:p>
            <a:pPr lvl="1"/>
            <a:r>
              <a:rPr lang="en-US" dirty="0"/>
              <a:t>provide assurance of sound grasp of cost and performance, in context, internally &amp; externally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1D67FE8F-6AF9-46DA-A410-BC70F0603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74" y="117476"/>
            <a:ext cx="10515600" cy="920750"/>
          </a:xfrm>
        </p:spPr>
        <p:txBody>
          <a:bodyPr/>
          <a:lstStyle/>
          <a:p>
            <a:r>
              <a:rPr lang="en-US"/>
              <a:t>Benchmarking basics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037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E80A8-1C73-4455-A276-5B8D7C401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74" y="117476"/>
            <a:ext cx="10515600" cy="920750"/>
          </a:xfrm>
        </p:spPr>
        <p:txBody>
          <a:bodyPr/>
          <a:lstStyle/>
          <a:p>
            <a:r>
              <a:rPr lang="en-US"/>
              <a:t>Benchmarking basics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AD2CE-591F-4D32-BE36-2BB231003CA8}"/>
              </a:ext>
            </a:extLst>
          </p:cNvPr>
          <p:cNvSpPr txBox="1">
            <a:spLocks/>
          </p:cNvSpPr>
          <p:nvPr/>
        </p:nvSpPr>
        <p:spPr>
          <a:xfrm>
            <a:off x="333374" y="1222624"/>
            <a:ext cx="11745517" cy="541766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it is not ‘the answer’ or last word on VFM – ‘computer says no’</a:t>
            </a:r>
          </a:p>
          <a:p>
            <a:pPr lvl="1"/>
            <a:r>
              <a:rPr lang="en-US" dirty="0"/>
              <a:t>limitation of metrics - data means nothing without the story of ‘why it is so’</a:t>
            </a:r>
          </a:p>
          <a:p>
            <a:pPr lvl="2"/>
            <a:r>
              <a:rPr lang="en-US" dirty="0"/>
              <a:t>often as much about context as it is about performance</a:t>
            </a:r>
          </a:p>
          <a:p>
            <a:pPr lvl="1"/>
            <a:r>
              <a:rPr lang="en-US" dirty="0"/>
              <a:t>cost &amp; performance/quality in the round, complemented with other info (</a:t>
            </a:r>
            <a:r>
              <a:rPr lang="en-US" dirty="0" err="1"/>
              <a:t>eg</a:t>
            </a:r>
            <a:r>
              <a:rPr lang="en-US" dirty="0"/>
              <a:t> qualitative), taken in context</a:t>
            </a:r>
          </a:p>
          <a:p>
            <a:pPr lvl="1"/>
            <a:r>
              <a:rPr lang="en-US" dirty="0"/>
              <a:t>look at related metrics in conjunction </a:t>
            </a:r>
            <a:r>
              <a:rPr lang="en-US" dirty="0" err="1"/>
              <a:t>eg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arrears reduced at expense of void loss?</a:t>
            </a:r>
          </a:p>
          <a:p>
            <a:pPr lvl="2"/>
            <a:r>
              <a:rPr lang="en-US" dirty="0"/>
              <a:t>FTAs reduced by write-offs?</a:t>
            </a:r>
          </a:p>
          <a:p>
            <a:pPr lvl="2"/>
            <a:r>
              <a:rPr lang="en-US" dirty="0"/>
              <a:t>good average void &amp; repair times at expense of satisfaction?</a:t>
            </a:r>
          </a:p>
          <a:p>
            <a:pPr lvl="2"/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not a finely calibrated tool for league tabling, getting hung up on immaterial/minor apportionment, exposing individuals</a:t>
            </a:r>
          </a:p>
          <a:p>
            <a:r>
              <a:rPr lang="en-US" dirty="0"/>
              <a:t>definitions can’t legislate for every eventuality – sometimes need interpreting based on what metric is trying to do – clubs a useful forum to discuss</a:t>
            </a:r>
          </a:p>
          <a:p>
            <a:r>
              <a:rPr lang="en-US" dirty="0"/>
              <a:t>TSM likely to change what benchmarking clubs collect going forward – worthy topic for summer meetings?: what should you ditch?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u="sng" dirty="0">
                <a:solidFill>
                  <a:srgbClr val="FF0000"/>
                </a:solidFill>
              </a:rPr>
              <a:t>     numerator     </a:t>
            </a:r>
            <a:r>
              <a:rPr lang="en-US" dirty="0">
                <a:solidFill>
                  <a:srgbClr val="FF0000"/>
                </a:solidFill>
              </a:rPr>
              <a:t>=  result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		denominator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844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7EB6A-FFF4-4396-81E8-7707E922C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" y="279400"/>
            <a:ext cx="11249025" cy="1325563"/>
          </a:xfrm>
        </p:spPr>
        <p:txBody>
          <a:bodyPr/>
          <a:lstStyle/>
          <a:p>
            <a:r>
              <a:rPr lang="en-US"/>
              <a:t>All definitions available on data entry page by clicking on the blue ‘?’</a:t>
            </a:r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72C9BE-3117-4EC9-AF10-B3563B6352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59547"/>
            <a:ext cx="12192000" cy="4139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824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AC5D9-56F8-478E-AA65-34BE91626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03" y="362237"/>
            <a:ext cx="10515600" cy="789272"/>
          </a:xfrm>
        </p:spPr>
        <p:txBody>
          <a:bodyPr>
            <a:normAutofit/>
          </a:bodyPr>
          <a:lstStyle/>
          <a:p>
            <a:r>
              <a:rPr lang="en-US" dirty="0"/>
              <a:t>Key lettings/voids metrics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CCB38-C145-4ECA-BA46-A3DC8A347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803" y="1662575"/>
            <a:ext cx="11504579" cy="4368356"/>
          </a:xfrm>
          <a:ln>
            <a:noFill/>
          </a:ln>
        </p:spPr>
        <p:txBody>
          <a:bodyPr>
            <a:normAutofit lnSpcReduction="10000"/>
          </a:bodyPr>
          <a:lstStyle/>
          <a:p>
            <a:r>
              <a:rPr lang="en-US" sz="3200" dirty="0"/>
              <a:t>tend to be differentiated by client group (GN, </a:t>
            </a:r>
            <a:r>
              <a:rPr lang="en-US" sz="3200" dirty="0" err="1"/>
              <a:t>HfOP</a:t>
            </a:r>
            <a:r>
              <a:rPr lang="en-US" sz="3200" dirty="0"/>
              <a:t>, Support)</a:t>
            </a:r>
          </a:p>
          <a:p>
            <a:r>
              <a:rPr lang="en-US" sz="3200" dirty="0"/>
              <a:t>borrow heavily from CORE definitions</a:t>
            </a:r>
          </a:p>
          <a:p>
            <a:r>
              <a:rPr lang="en-US" sz="3200" dirty="0"/>
              <a:t>GNPI/HMHO/HMHS 30 series - Percentage of rent lost through dwellings being vacant </a:t>
            </a:r>
          </a:p>
          <a:p>
            <a:r>
              <a:rPr lang="en-US" sz="3200" dirty="0"/>
              <a:t>xxxx36 series + CMPI 03 + BV212 - Average re-let time (calendar days) </a:t>
            </a:r>
          </a:p>
          <a:p>
            <a:r>
              <a:rPr lang="en-US" sz="3200" dirty="0"/>
              <a:t>xxxx39 series - Re-lets as a percentage of stock </a:t>
            </a:r>
          </a:p>
          <a:p>
            <a:r>
              <a:rPr lang="en-US" sz="3200" dirty="0"/>
              <a:t>borrow heavily from CORE definitions</a:t>
            </a:r>
          </a:p>
          <a:p>
            <a:r>
              <a:rPr lang="en-US" sz="3200" dirty="0"/>
              <a:t>tend to be differentiated by client group</a:t>
            </a:r>
          </a:p>
          <a:p>
            <a:pPr marL="0" indent="0">
              <a:buNone/>
            </a:pPr>
            <a:endParaRPr lang="en-US" sz="32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451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6AEA10563F984780DF886C74579EEF" ma:contentTypeVersion="13" ma:contentTypeDescription="Create a new document." ma:contentTypeScope="" ma:versionID="41f6bafb640cd5747eb735d05922dda1">
  <xsd:schema xmlns:xsd="http://www.w3.org/2001/XMLSchema" xmlns:xs="http://www.w3.org/2001/XMLSchema" xmlns:p="http://schemas.microsoft.com/office/2006/metadata/properties" xmlns:ns2="76ce6daf-1946-43d2-bde0-017f0d928c3c" xmlns:ns3="ec763d0b-e8a5-43af-af0a-3840cbcea031" targetNamespace="http://schemas.microsoft.com/office/2006/metadata/properties" ma:root="true" ma:fieldsID="9c1f18d54e68a0503f0b863258e39d3b" ns2:_="" ns3:_="">
    <xsd:import namespace="76ce6daf-1946-43d2-bde0-017f0d928c3c"/>
    <xsd:import namespace="ec763d0b-e8a5-43af-af0a-3840cbcea0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ce6daf-1946-43d2-bde0-017f0d928c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763d0b-e8a5-43af-af0a-3840cbcea03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E02B5D8-85B8-41E1-A469-A36F97DF93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ce6daf-1946-43d2-bde0-017f0d928c3c"/>
    <ds:schemaRef ds:uri="ec763d0b-e8a5-43af-af0a-3840cbcea0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9135217-978D-46E4-9D03-747D565623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6D5185-1BE7-485B-944E-C485102D4136}">
  <ds:schemaRefs>
    <ds:schemaRef ds:uri="76ce6daf-1946-43d2-bde0-017f0d928c3c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ec763d0b-e8a5-43af-af0a-3840cbcea03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10117</TotalTime>
  <Words>4138</Words>
  <Application>Microsoft Office PowerPoint</Application>
  <PresentationFormat>Widescreen</PresentationFormat>
  <Paragraphs>387</Paragraphs>
  <Slides>28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Helvetica Neue</vt:lpstr>
      <vt:lpstr>Wingdings</vt:lpstr>
      <vt:lpstr>Office Theme</vt:lpstr>
      <vt:lpstr>PowerPoint Presentation</vt:lpstr>
      <vt:lpstr>Agenda</vt:lpstr>
      <vt:lpstr>Benchmarking basics</vt:lpstr>
      <vt:lpstr>Benchmarking basics</vt:lpstr>
      <vt:lpstr>PowerPoint Presentation</vt:lpstr>
      <vt:lpstr>Benchmarking basics</vt:lpstr>
      <vt:lpstr>Benchmarking basics</vt:lpstr>
      <vt:lpstr>All definitions available on data entry page by clicking on the blue ‘?’</vt:lpstr>
      <vt:lpstr>Key lettings/voids metrics</vt:lpstr>
      <vt:lpstr>xxxx 30 - Percentage of rent lost through dwellings being vacant</vt:lpstr>
      <vt:lpstr>xxxx36 series + CMPI 03 + BV212 - Average re-let time (calendar days) </vt:lpstr>
      <vt:lpstr>…..so what’s a MW void?</vt:lpstr>
      <vt:lpstr>xxxx39 series - Re-lets as a percentage of stock</vt:lpstr>
      <vt:lpstr>Key rent collection &amp; arrears metrics</vt:lpstr>
      <vt:lpstr>xxxx210 series + GNPI 28 - Rent collected as a percentage of rent owed (excluding arrears b/f)</vt:lpstr>
      <vt:lpstr>xxxx220 series + CMCX13 - Current tenant arrears as a percentage of the annual rent debit (total arrears) </vt:lpstr>
      <vt:lpstr>SWBM 400, 410, 420 - Rent arrears net of unpaid HB</vt:lpstr>
      <vt:lpstr>Key repairs &amp; maintenance metrics</vt:lpstr>
      <vt:lpstr>SWBM 201 Average number of responsive repairs per unit </vt:lpstr>
      <vt:lpstr>HMPI 101 Percentage of repairs completed at the first visit </vt:lpstr>
      <vt:lpstr>HMPI 90 Average end-to-end time for all reactive repairs </vt:lpstr>
      <vt:lpstr>‘% repairs completed on target’ suite</vt:lpstr>
      <vt:lpstr>HMPI 102 Percentage of residents satisfied with the most recent repair</vt:lpstr>
      <vt:lpstr>G15C0 Percentage dwellings with a valid gas safety certificate </vt:lpstr>
      <vt:lpstr>G15C1 Percentage gas safety checks completed within target </vt:lpstr>
      <vt:lpstr>Satisfaction</vt:lpstr>
      <vt:lpstr>TSM timetable</vt:lpstr>
      <vt:lpstr>Get in touch about any further issues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Smedley</dc:creator>
  <cp:lastModifiedBy>Steve Smedley</cp:lastModifiedBy>
  <cp:revision>8</cp:revision>
  <dcterms:created xsi:type="dcterms:W3CDTF">2020-04-29T13:22:16Z</dcterms:created>
  <dcterms:modified xsi:type="dcterms:W3CDTF">2022-04-05T09:15:30Z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0x010100E26AEA10563F984780DF886C74579EEF</vt:lpwstr>
  </property>
</Properties>
</file>