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3"/>
  </p:notesMasterIdLst>
  <p:handoutMasterIdLst>
    <p:handoutMasterId r:id="rId34"/>
  </p:handoutMasterIdLst>
  <p:sldIdLst>
    <p:sldId id="256" r:id="rId6"/>
    <p:sldId id="318" r:id="rId7"/>
    <p:sldId id="376" r:id="rId8"/>
    <p:sldId id="381" r:id="rId9"/>
    <p:sldId id="387" r:id="rId10"/>
    <p:sldId id="330" r:id="rId11"/>
    <p:sldId id="377" r:id="rId12"/>
    <p:sldId id="378" r:id="rId13"/>
    <p:sldId id="354" r:id="rId14"/>
    <p:sldId id="379" r:id="rId15"/>
    <p:sldId id="388" r:id="rId16"/>
    <p:sldId id="329" r:id="rId17"/>
    <p:sldId id="371" r:id="rId18"/>
    <p:sldId id="275" r:id="rId19"/>
    <p:sldId id="335" r:id="rId20"/>
    <p:sldId id="386" r:id="rId21"/>
    <p:sldId id="373" r:id="rId22"/>
    <p:sldId id="365" r:id="rId23"/>
    <p:sldId id="364" r:id="rId24"/>
    <p:sldId id="340" r:id="rId25"/>
    <p:sldId id="389" r:id="rId26"/>
    <p:sldId id="382" r:id="rId27"/>
    <p:sldId id="383" r:id="rId28"/>
    <p:sldId id="390" r:id="rId29"/>
    <p:sldId id="363" r:id="rId30"/>
    <p:sldId id="384" r:id="rId31"/>
    <p:sldId id="366" r:id="rId32"/>
  </p:sldIdLst>
  <p:sldSz cx="9144000" cy="6858000" type="screen4x3"/>
  <p:notesSz cx="6877050" cy="9315450"/>
  <p:defaultTextStyle>
    <a:defPPr>
      <a:defRPr lang="en-US"/>
    </a:defPPr>
    <a:lvl1pPr algn="l" rtl="0" eaLnBrk="0" fontAlgn="base" hangingPunct="0">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5F5F5F"/>
    <a:srgbClr val="006600"/>
    <a:srgbClr val="0A386A"/>
    <a:srgbClr val="093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4609" autoAdjust="0"/>
  </p:normalViewPr>
  <p:slideViewPr>
    <p:cSldViewPr>
      <p:cViewPr>
        <p:scale>
          <a:sx n="75" d="100"/>
          <a:sy n="75" d="100"/>
        </p:scale>
        <p:origin x="-1260"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400" y="-5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33348-0875-D941-B143-DEC2FB65D796}" type="doc">
      <dgm:prSet loTypeId="urn:microsoft.com/office/officeart/2005/8/layout/vList3" loCatId="" qsTypeId="urn:microsoft.com/office/officeart/2005/8/quickstyle/simple4" qsCatId="simple" csTypeId="urn:microsoft.com/office/officeart/2005/8/colors/accent1_2" csCatId="accent1" phldr="1"/>
      <dgm:spPr/>
    </dgm:pt>
    <dgm:pt modelId="{F947E974-08E5-164D-BB42-C9A0FA08718A}">
      <dgm:prSet phldrT="[Text]" custT="1"/>
      <dgm:spPr/>
      <dgm:t>
        <a:bodyPr/>
        <a:lstStyle/>
        <a:p>
          <a:pPr algn="l"/>
          <a:r>
            <a:rPr lang="en-US" sz="2400" dirty="0">
              <a:solidFill>
                <a:srgbClr val="002060"/>
              </a:solidFill>
            </a:rPr>
            <a:t>Specialist</a:t>
          </a:r>
          <a:r>
            <a:rPr lang="en-US" sz="2400" baseline="0" dirty="0">
              <a:solidFill>
                <a:srgbClr val="002060"/>
              </a:solidFill>
            </a:rPr>
            <a:t> housing </a:t>
          </a:r>
          <a:r>
            <a:rPr lang="en-US" sz="2400" dirty="0">
              <a:solidFill>
                <a:srgbClr val="002060"/>
              </a:solidFill>
            </a:rPr>
            <a:t>ICT &amp; finance</a:t>
          </a:r>
          <a:r>
            <a:rPr lang="en-US" sz="2400" baseline="0" dirty="0">
              <a:solidFill>
                <a:srgbClr val="002060"/>
              </a:solidFill>
            </a:rPr>
            <a:t> </a:t>
          </a:r>
          <a:r>
            <a:rPr lang="en-US" sz="2400" dirty="0">
              <a:solidFill>
                <a:srgbClr val="002060"/>
              </a:solidFill>
            </a:rPr>
            <a:t>consultants</a:t>
          </a:r>
        </a:p>
      </dgm:t>
    </dgm:pt>
    <dgm:pt modelId="{43DEDC26-1508-A14A-A6AA-C019D5A3483A}" type="parTrans" cxnId="{03A4EE6A-2F4E-CA4B-8130-47415A064C44}">
      <dgm:prSet/>
      <dgm:spPr/>
      <dgm:t>
        <a:bodyPr/>
        <a:lstStyle/>
        <a:p>
          <a:pPr algn="l"/>
          <a:endParaRPr lang="en-US"/>
        </a:p>
      </dgm:t>
    </dgm:pt>
    <dgm:pt modelId="{8678EBA9-0DD6-5845-8A3B-284AD8E2DD1F}" type="sibTrans" cxnId="{03A4EE6A-2F4E-CA4B-8130-47415A064C44}">
      <dgm:prSet/>
      <dgm:spPr/>
      <dgm:t>
        <a:bodyPr/>
        <a:lstStyle/>
        <a:p>
          <a:pPr algn="l"/>
          <a:endParaRPr lang="en-US"/>
        </a:p>
      </dgm:t>
    </dgm:pt>
    <dgm:pt modelId="{6D479344-A057-3B4E-B6D3-CC8243B6488D}">
      <dgm:prSet phldrT="[Text]" custT="1"/>
      <dgm:spPr/>
      <dgm:t>
        <a:bodyPr/>
        <a:lstStyle/>
        <a:p>
          <a:pPr algn="l"/>
          <a:r>
            <a:rPr lang="en-US" sz="2400" dirty="0">
              <a:solidFill>
                <a:srgbClr val="002060"/>
              </a:solidFill>
            </a:rPr>
            <a:t>Expertise from inside and outside sector</a:t>
          </a:r>
        </a:p>
      </dgm:t>
    </dgm:pt>
    <dgm:pt modelId="{49219BA7-CDD9-9C47-B30A-B91AA6DE95CC}" type="parTrans" cxnId="{0698508E-A733-DD45-9027-F8D287D41534}">
      <dgm:prSet/>
      <dgm:spPr/>
      <dgm:t>
        <a:bodyPr/>
        <a:lstStyle/>
        <a:p>
          <a:pPr algn="l"/>
          <a:endParaRPr lang="en-US"/>
        </a:p>
      </dgm:t>
    </dgm:pt>
    <dgm:pt modelId="{E8235E30-8B03-8D4F-BA6F-26723B3E1F52}" type="sibTrans" cxnId="{0698508E-A733-DD45-9027-F8D287D41534}">
      <dgm:prSet/>
      <dgm:spPr/>
      <dgm:t>
        <a:bodyPr/>
        <a:lstStyle/>
        <a:p>
          <a:pPr algn="l"/>
          <a:endParaRPr lang="en-US"/>
        </a:p>
      </dgm:t>
    </dgm:pt>
    <dgm:pt modelId="{4E24C0D2-58FE-3648-8641-43BFB943C6C1}">
      <dgm:prSet custT="1"/>
      <dgm:spPr/>
      <dgm:t>
        <a:bodyPr/>
        <a:lstStyle/>
        <a:p>
          <a:pPr algn="l"/>
          <a:r>
            <a:rPr lang="en-US" sz="2400" dirty="0">
              <a:solidFill>
                <a:srgbClr val="002060"/>
              </a:solidFill>
            </a:rPr>
            <a:t>Lessons learned to create bespoke solutions</a:t>
          </a:r>
        </a:p>
      </dgm:t>
    </dgm:pt>
    <dgm:pt modelId="{4E943771-E738-774F-9995-F9283B4EE257}" type="parTrans" cxnId="{82B0F2CD-BECF-654A-A025-1FAB186E45ED}">
      <dgm:prSet/>
      <dgm:spPr/>
      <dgm:t>
        <a:bodyPr/>
        <a:lstStyle/>
        <a:p>
          <a:pPr algn="l"/>
          <a:endParaRPr lang="en-US"/>
        </a:p>
      </dgm:t>
    </dgm:pt>
    <dgm:pt modelId="{21DFAAA1-3D6F-5542-B2DC-5A9BE675AE66}" type="sibTrans" cxnId="{82B0F2CD-BECF-654A-A025-1FAB186E45ED}">
      <dgm:prSet/>
      <dgm:spPr/>
      <dgm:t>
        <a:bodyPr/>
        <a:lstStyle/>
        <a:p>
          <a:pPr algn="l"/>
          <a:endParaRPr lang="en-US"/>
        </a:p>
      </dgm:t>
    </dgm:pt>
    <dgm:pt modelId="{7F9CFA2E-D055-6B4D-A966-DE88CBCEA9BC}" type="pres">
      <dgm:prSet presAssocID="{20333348-0875-D941-B143-DEC2FB65D796}" presName="linearFlow" presStyleCnt="0">
        <dgm:presLayoutVars>
          <dgm:dir/>
          <dgm:resizeHandles val="exact"/>
        </dgm:presLayoutVars>
      </dgm:prSet>
      <dgm:spPr/>
    </dgm:pt>
    <dgm:pt modelId="{A9BE6E40-9D2E-594E-985E-783E3388000E}" type="pres">
      <dgm:prSet presAssocID="{F947E974-08E5-164D-BB42-C9A0FA08718A}" presName="composite" presStyleCnt="0"/>
      <dgm:spPr/>
    </dgm:pt>
    <dgm:pt modelId="{D5E50370-1A71-5243-B608-BEEC233A4F02}" type="pres">
      <dgm:prSet presAssocID="{F947E974-08E5-164D-BB42-C9A0FA08718A}" presName="imgShp" presStyleLbl="fgImgPlace1" presStyleIdx="0" presStyleCnt="3" custScaleX="10137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126E439-2AF6-5142-85E4-17BBB79B87E2}" type="pres">
      <dgm:prSet presAssocID="{F947E974-08E5-164D-BB42-C9A0FA08718A}" presName="txShp" presStyleLbl="node1" presStyleIdx="0" presStyleCnt="3">
        <dgm:presLayoutVars>
          <dgm:bulletEnabled val="1"/>
        </dgm:presLayoutVars>
      </dgm:prSet>
      <dgm:spPr/>
      <dgm:t>
        <a:bodyPr/>
        <a:lstStyle/>
        <a:p>
          <a:endParaRPr lang="en-GB"/>
        </a:p>
      </dgm:t>
    </dgm:pt>
    <dgm:pt modelId="{0E651CD1-D210-FE4D-BBA4-4A2FC5F42D34}" type="pres">
      <dgm:prSet presAssocID="{8678EBA9-0DD6-5845-8A3B-284AD8E2DD1F}" presName="spacing" presStyleCnt="0"/>
      <dgm:spPr/>
    </dgm:pt>
    <dgm:pt modelId="{F49BAD08-E050-5149-8D8E-77E3F2C2EFE6}" type="pres">
      <dgm:prSet presAssocID="{4E24C0D2-58FE-3648-8641-43BFB943C6C1}" presName="composite" presStyleCnt="0"/>
      <dgm:spPr/>
    </dgm:pt>
    <dgm:pt modelId="{E235661D-E1AE-2642-B4D1-D5F07DA20774}" type="pres">
      <dgm:prSet presAssocID="{4E24C0D2-58FE-3648-8641-43BFB943C6C1}"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F7E282CE-625C-314F-A3E0-FB31811697B5}" type="pres">
      <dgm:prSet presAssocID="{4E24C0D2-58FE-3648-8641-43BFB943C6C1}" presName="txShp" presStyleLbl="node1" presStyleIdx="1" presStyleCnt="3">
        <dgm:presLayoutVars>
          <dgm:bulletEnabled val="1"/>
        </dgm:presLayoutVars>
      </dgm:prSet>
      <dgm:spPr/>
      <dgm:t>
        <a:bodyPr/>
        <a:lstStyle/>
        <a:p>
          <a:endParaRPr lang="en-GB"/>
        </a:p>
      </dgm:t>
    </dgm:pt>
    <dgm:pt modelId="{549AFB65-4438-7044-BD51-D846E507FBF8}" type="pres">
      <dgm:prSet presAssocID="{21DFAAA1-3D6F-5542-B2DC-5A9BE675AE66}" presName="spacing" presStyleCnt="0"/>
      <dgm:spPr/>
    </dgm:pt>
    <dgm:pt modelId="{AF2EEFBE-67FB-504C-8793-D43D7AFA9BF5}" type="pres">
      <dgm:prSet presAssocID="{6D479344-A057-3B4E-B6D3-CC8243B6488D}" presName="composite" presStyleCnt="0"/>
      <dgm:spPr/>
    </dgm:pt>
    <dgm:pt modelId="{76D46E7C-98E5-0644-A693-49C7EF73C307}" type="pres">
      <dgm:prSet presAssocID="{6D479344-A057-3B4E-B6D3-CC8243B6488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065447DE-E37F-E94E-A243-B809A33D9555}" type="pres">
      <dgm:prSet presAssocID="{6D479344-A057-3B4E-B6D3-CC8243B6488D}" presName="txShp" presStyleLbl="node1" presStyleIdx="2" presStyleCnt="3">
        <dgm:presLayoutVars>
          <dgm:bulletEnabled val="1"/>
        </dgm:presLayoutVars>
      </dgm:prSet>
      <dgm:spPr/>
      <dgm:t>
        <a:bodyPr/>
        <a:lstStyle/>
        <a:p>
          <a:endParaRPr lang="en-GB"/>
        </a:p>
      </dgm:t>
    </dgm:pt>
  </dgm:ptLst>
  <dgm:cxnLst>
    <dgm:cxn modelId="{66750E4D-3182-2448-9E95-5CE997C354CB}" type="presOf" srcId="{20333348-0875-D941-B143-DEC2FB65D796}" destId="{7F9CFA2E-D055-6B4D-A966-DE88CBCEA9BC}" srcOrd="0" destOrd="0" presId="urn:microsoft.com/office/officeart/2005/8/layout/vList3"/>
    <dgm:cxn modelId="{D0531B38-9F9E-BF4C-97DD-066892E31295}" type="presOf" srcId="{4E24C0D2-58FE-3648-8641-43BFB943C6C1}" destId="{F7E282CE-625C-314F-A3E0-FB31811697B5}" srcOrd="0" destOrd="0" presId="urn:microsoft.com/office/officeart/2005/8/layout/vList3"/>
    <dgm:cxn modelId="{03A4EE6A-2F4E-CA4B-8130-47415A064C44}" srcId="{20333348-0875-D941-B143-DEC2FB65D796}" destId="{F947E974-08E5-164D-BB42-C9A0FA08718A}" srcOrd="0" destOrd="0" parTransId="{43DEDC26-1508-A14A-A6AA-C019D5A3483A}" sibTransId="{8678EBA9-0DD6-5845-8A3B-284AD8E2DD1F}"/>
    <dgm:cxn modelId="{CA50A606-0607-9D4A-A657-0A51447C8EAA}" type="presOf" srcId="{6D479344-A057-3B4E-B6D3-CC8243B6488D}" destId="{065447DE-E37F-E94E-A243-B809A33D9555}" srcOrd="0" destOrd="0" presId="urn:microsoft.com/office/officeart/2005/8/layout/vList3"/>
    <dgm:cxn modelId="{0698508E-A733-DD45-9027-F8D287D41534}" srcId="{20333348-0875-D941-B143-DEC2FB65D796}" destId="{6D479344-A057-3B4E-B6D3-CC8243B6488D}" srcOrd="2" destOrd="0" parTransId="{49219BA7-CDD9-9C47-B30A-B91AA6DE95CC}" sibTransId="{E8235E30-8B03-8D4F-BA6F-26723B3E1F52}"/>
    <dgm:cxn modelId="{82B0F2CD-BECF-654A-A025-1FAB186E45ED}" srcId="{20333348-0875-D941-B143-DEC2FB65D796}" destId="{4E24C0D2-58FE-3648-8641-43BFB943C6C1}" srcOrd="1" destOrd="0" parTransId="{4E943771-E738-774F-9995-F9283B4EE257}" sibTransId="{21DFAAA1-3D6F-5542-B2DC-5A9BE675AE66}"/>
    <dgm:cxn modelId="{F664B94D-A606-E341-B957-1FB39DF5D68F}" type="presOf" srcId="{F947E974-08E5-164D-BB42-C9A0FA08718A}" destId="{1126E439-2AF6-5142-85E4-17BBB79B87E2}" srcOrd="0" destOrd="0" presId="urn:microsoft.com/office/officeart/2005/8/layout/vList3"/>
    <dgm:cxn modelId="{C16B6B1F-66DB-F04E-BB66-D9C93CA9256F}" type="presParOf" srcId="{7F9CFA2E-D055-6B4D-A966-DE88CBCEA9BC}" destId="{A9BE6E40-9D2E-594E-985E-783E3388000E}" srcOrd="0" destOrd="0" presId="urn:microsoft.com/office/officeart/2005/8/layout/vList3"/>
    <dgm:cxn modelId="{BCE35976-4DC1-4A4A-A32B-1B3E46E6A09D}" type="presParOf" srcId="{A9BE6E40-9D2E-594E-985E-783E3388000E}" destId="{D5E50370-1A71-5243-B608-BEEC233A4F02}" srcOrd="0" destOrd="0" presId="urn:microsoft.com/office/officeart/2005/8/layout/vList3"/>
    <dgm:cxn modelId="{E839C9C7-9309-0E4B-87CE-EFF768ECBE19}" type="presParOf" srcId="{A9BE6E40-9D2E-594E-985E-783E3388000E}" destId="{1126E439-2AF6-5142-85E4-17BBB79B87E2}" srcOrd="1" destOrd="0" presId="urn:microsoft.com/office/officeart/2005/8/layout/vList3"/>
    <dgm:cxn modelId="{FDF03A17-3CFE-F648-96B3-D6801BEFF53E}" type="presParOf" srcId="{7F9CFA2E-D055-6B4D-A966-DE88CBCEA9BC}" destId="{0E651CD1-D210-FE4D-BBA4-4A2FC5F42D34}" srcOrd="1" destOrd="0" presId="urn:microsoft.com/office/officeart/2005/8/layout/vList3"/>
    <dgm:cxn modelId="{D9AF7BF3-DE01-A346-B8EE-F858C1B17D4E}" type="presParOf" srcId="{7F9CFA2E-D055-6B4D-A966-DE88CBCEA9BC}" destId="{F49BAD08-E050-5149-8D8E-77E3F2C2EFE6}" srcOrd="2" destOrd="0" presId="urn:microsoft.com/office/officeart/2005/8/layout/vList3"/>
    <dgm:cxn modelId="{900AE861-14A4-A74D-ACC7-6599955C68A2}" type="presParOf" srcId="{F49BAD08-E050-5149-8D8E-77E3F2C2EFE6}" destId="{E235661D-E1AE-2642-B4D1-D5F07DA20774}" srcOrd="0" destOrd="0" presId="urn:microsoft.com/office/officeart/2005/8/layout/vList3"/>
    <dgm:cxn modelId="{9592C6A6-A8F4-684C-BE93-003467477BF6}" type="presParOf" srcId="{F49BAD08-E050-5149-8D8E-77E3F2C2EFE6}" destId="{F7E282CE-625C-314F-A3E0-FB31811697B5}" srcOrd="1" destOrd="0" presId="urn:microsoft.com/office/officeart/2005/8/layout/vList3"/>
    <dgm:cxn modelId="{CFB49950-6E4A-CD4C-A580-FADC67BE5C65}" type="presParOf" srcId="{7F9CFA2E-D055-6B4D-A966-DE88CBCEA9BC}" destId="{549AFB65-4438-7044-BD51-D846E507FBF8}" srcOrd="3" destOrd="0" presId="urn:microsoft.com/office/officeart/2005/8/layout/vList3"/>
    <dgm:cxn modelId="{833DCC8C-307E-9646-B560-0165D34E86E2}" type="presParOf" srcId="{7F9CFA2E-D055-6B4D-A966-DE88CBCEA9BC}" destId="{AF2EEFBE-67FB-504C-8793-D43D7AFA9BF5}" srcOrd="4" destOrd="0" presId="urn:microsoft.com/office/officeart/2005/8/layout/vList3"/>
    <dgm:cxn modelId="{65578513-1776-8547-82E9-7B94D7FB9138}" type="presParOf" srcId="{AF2EEFBE-67FB-504C-8793-D43D7AFA9BF5}" destId="{76D46E7C-98E5-0644-A693-49C7EF73C307}" srcOrd="0" destOrd="0" presId="urn:microsoft.com/office/officeart/2005/8/layout/vList3"/>
    <dgm:cxn modelId="{B780C655-02A7-FA40-8076-CE66564C18B1}" type="presParOf" srcId="{AF2EEFBE-67FB-504C-8793-D43D7AFA9BF5}" destId="{065447DE-E37F-E94E-A243-B809A33D955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333348-0875-D941-B143-DEC2FB65D796}" type="doc">
      <dgm:prSet loTypeId="urn:microsoft.com/office/officeart/2005/8/layout/vList3" loCatId="" qsTypeId="urn:microsoft.com/office/officeart/2005/8/quickstyle/simple4" qsCatId="simple" csTypeId="urn:microsoft.com/office/officeart/2005/8/colors/accent1_2" csCatId="accent1" phldr="1"/>
      <dgm:spPr/>
    </dgm:pt>
    <dgm:pt modelId="{F947E974-08E5-164D-BB42-C9A0FA08718A}">
      <dgm:prSet phldrT="[Text]"/>
      <dgm:spPr/>
      <dgm:t>
        <a:bodyPr/>
        <a:lstStyle/>
        <a:p>
          <a:pPr algn="l"/>
          <a:r>
            <a:rPr lang="en-US" dirty="0">
              <a:solidFill>
                <a:srgbClr val="002060"/>
              </a:solidFill>
            </a:rPr>
            <a:t>Accelerating shift to digital services</a:t>
          </a:r>
        </a:p>
      </dgm:t>
    </dgm:pt>
    <dgm:pt modelId="{43DEDC26-1508-A14A-A6AA-C019D5A3483A}" type="parTrans" cxnId="{03A4EE6A-2F4E-CA4B-8130-47415A064C44}">
      <dgm:prSet/>
      <dgm:spPr/>
      <dgm:t>
        <a:bodyPr/>
        <a:lstStyle/>
        <a:p>
          <a:pPr algn="l"/>
          <a:endParaRPr lang="en-US"/>
        </a:p>
      </dgm:t>
    </dgm:pt>
    <dgm:pt modelId="{8678EBA9-0DD6-5845-8A3B-284AD8E2DD1F}" type="sibTrans" cxnId="{03A4EE6A-2F4E-CA4B-8130-47415A064C44}">
      <dgm:prSet/>
      <dgm:spPr/>
      <dgm:t>
        <a:bodyPr/>
        <a:lstStyle/>
        <a:p>
          <a:pPr algn="l"/>
          <a:endParaRPr lang="en-US"/>
        </a:p>
      </dgm:t>
    </dgm:pt>
    <dgm:pt modelId="{6D479344-A057-3B4E-B6D3-CC8243B6488D}">
      <dgm:prSet phldrT="[Text]"/>
      <dgm:spPr/>
      <dgm:t>
        <a:bodyPr/>
        <a:lstStyle/>
        <a:p>
          <a:pPr algn="l"/>
          <a:r>
            <a:rPr lang="en-US" dirty="0">
              <a:solidFill>
                <a:srgbClr val="002060"/>
              </a:solidFill>
            </a:rPr>
            <a:t>Enabling new customer service strategy</a:t>
          </a:r>
        </a:p>
      </dgm:t>
    </dgm:pt>
    <dgm:pt modelId="{49219BA7-CDD9-9C47-B30A-B91AA6DE95CC}" type="parTrans" cxnId="{0698508E-A733-DD45-9027-F8D287D41534}">
      <dgm:prSet/>
      <dgm:spPr/>
      <dgm:t>
        <a:bodyPr/>
        <a:lstStyle/>
        <a:p>
          <a:pPr algn="l"/>
          <a:endParaRPr lang="en-US"/>
        </a:p>
      </dgm:t>
    </dgm:pt>
    <dgm:pt modelId="{E8235E30-8B03-8D4F-BA6F-26723B3E1F52}" type="sibTrans" cxnId="{0698508E-A733-DD45-9027-F8D287D41534}">
      <dgm:prSet/>
      <dgm:spPr/>
      <dgm:t>
        <a:bodyPr/>
        <a:lstStyle/>
        <a:p>
          <a:pPr algn="l"/>
          <a:endParaRPr lang="en-US"/>
        </a:p>
      </dgm:t>
    </dgm:pt>
    <dgm:pt modelId="{2D4F5559-55DC-244F-8E72-51595BB86D08}">
      <dgm:prSet phldrT="[Text]"/>
      <dgm:spPr/>
      <dgm:t>
        <a:bodyPr/>
        <a:lstStyle/>
        <a:p>
          <a:pPr algn="l"/>
          <a:r>
            <a:rPr lang="en-US" dirty="0">
              <a:solidFill>
                <a:srgbClr val="002060"/>
              </a:solidFill>
            </a:rPr>
            <a:t>Enhancing stakeholder engagement</a:t>
          </a:r>
        </a:p>
      </dgm:t>
    </dgm:pt>
    <dgm:pt modelId="{2FE8BB68-8F61-194D-93FE-ABC33A886958}" type="parTrans" cxnId="{F3442A75-3446-0945-9BDC-6A47E3B2EB4D}">
      <dgm:prSet/>
      <dgm:spPr/>
      <dgm:t>
        <a:bodyPr/>
        <a:lstStyle/>
        <a:p>
          <a:pPr algn="l"/>
          <a:endParaRPr lang="en-US"/>
        </a:p>
      </dgm:t>
    </dgm:pt>
    <dgm:pt modelId="{0A2B3660-A705-7A41-AADD-2F46FFDC2756}" type="sibTrans" cxnId="{F3442A75-3446-0945-9BDC-6A47E3B2EB4D}">
      <dgm:prSet/>
      <dgm:spPr/>
      <dgm:t>
        <a:bodyPr/>
        <a:lstStyle/>
        <a:p>
          <a:pPr algn="l"/>
          <a:endParaRPr lang="en-US"/>
        </a:p>
      </dgm:t>
    </dgm:pt>
    <dgm:pt modelId="{4E24C0D2-58FE-3648-8641-43BFB943C6C1}">
      <dgm:prSet/>
      <dgm:spPr/>
      <dgm:t>
        <a:bodyPr/>
        <a:lstStyle/>
        <a:p>
          <a:pPr algn="l"/>
          <a:r>
            <a:rPr lang="en-US" dirty="0">
              <a:solidFill>
                <a:srgbClr val="002060"/>
              </a:solidFill>
            </a:rPr>
            <a:t>Transformation of working practices</a:t>
          </a:r>
        </a:p>
      </dgm:t>
    </dgm:pt>
    <dgm:pt modelId="{21DFAAA1-3D6F-5542-B2DC-5A9BE675AE66}" type="sibTrans" cxnId="{82B0F2CD-BECF-654A-A025-1FAB186E45ED}">
      <dgm:prSet/>
      <dgm:spPr/>
      <dgm:t>
        <a:bodyPr/>
        <a:lstStyle/>
        <a:p>
          <a:pPr algn="l"/>
          <a:endParaRPr lang="en-US"/>
        </a:p>
      </dgm:t>
    </dgm:pt>
    <dgm:pt modelId="{4E943771-E738-774F-9995-F9283B4EE257}" type="parTrans" cxnId="{82B0F2CD-BECF-654A-A025-1FAB186E45ED}">
      <dgm:prSet/>
      <dgm:spPr/>
      <dgm:t>
        <a:bodyPr/>
        <a:lstStyle/>
        <a:p>
          <a:pPr algn="l"/>
          <a:endParaRPr lang="en-US"/>
        </a:p>
      </dgm:t>
    </dgm:pt>
    <dgm:pt modelId="{7F9CFA2E-D055-6B4D-A966-DE88CBCEA9BC}" type="pres">
      <dgm:prSet presAssocID="{20333348-0875-D941-B143-DEC2FB65D796}" presName="linearFlow" presStyleCnt="0">
        <dgm:presLayoutVars>
          <dgm:dir/>
          <dgm:resizeHandles val="exact"/>
        </dgm:presLayoutVars>
      </dgm:prSet>
      <dgm:spPr/>
    </dgm:pt>
    <dgm:pt modelId="{A9BE6E40-9D2E-594E-985E-783E3388000E}" type="pres">
      <dgm:prSet presAssocID="{F947E974-08E5-164D-BB42-C9A0FA08718A}" presName="composite" presStyleCnt="0"/>
      <dgm:spPr/>
    </dgm:pt>
    <dgm:pt modelId="{D5E50370-1A71-5243-B608-BEEC233A4F02}" type="pres">
      <dgm:prSet presAssocID="{F947E974-08E5-164D-BB42-C9A0FA08718A}"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1126E439-2AF6-5142-85E4-17BBB79B87E2}" type="pres">
      <dgm:prSet presAssocID="{F947E974-08E5-164D-BB42-C9A0FA08718A}" presName="txShp" presStyleLbl="node1" presStyleIdx="0" presStyleCnt="4">
        <dgm:presLayoutVars>
          <dgm:bulletEnabled val="1"/>
        </dgm:presLayoutVars>
      </dgm:prSet>
      <dgm:spPr/>
      <dgm:t>
        <a:bodyPr/>
        <a:lstStyle/>
        <a:p>
          <a:endParaRPr lang="en-GB"/>
        </a:p>
      </dgm:t>
    </dgm:pt>
    <dgm:pt modelId="{0E651CD1-D210-FE4D-BBA4-4A2FC5F42D34}" type="pres">
      <dgm:prSet presAssocID="{8678EBA9-0DD6-5845-8A3B-284AD8E2DD1F}" presName="spacing" presStyleCnt="0"/>
      <dgm:spPr/>
    </dgm:pt>
    <dgm:pt modelId="{F49BAD08-E050-5149-8D8E-77E3F2C2EFE6}" type="pres">
      <dgm:prSet presAssocID="{4E24C0D2-58FE-3648-8641-43BFB943C6C1}" presName="composite" presStyleCnt="0"/>
      <dgm:spPr/>
    </dgm:pt>
    <dgm:pt modelId="{E235661D-E1AE-2642-B4D1-D5F07DA20774}" type="pres">
      <dgm:prSet presAssocID="{4E24C0D2-58FE-3648-8641-43BFB943C6C1}"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F7E282CE-625C-314F-A3E0-FB31811697B5}" type="pres">
      <dgm:prSet presAssocID="{4E24C0D2-58FE-3648-8641-43BFB943C6C1}" presName="txShp" presStyleLbl="node1" presStyleIdx="1" presStyleCnt="4">
        <dgm:presLayoutVars>
          <dgm:bulletEnabled val="1"/>
        </dgm:presLayoutVars>
      </dgm:prSet>
      <dgm:spPr/>
      <dgm:t>
        <a:bodyPr/>
        <a:lstStyle/>
        <a:p>
          <a:endParaRPr lang="en-GB"/>
        </a:p>
      </dgm:t>
    </dgm:pt>
    <dgm:pt modelId="{549AFB65-4438-7044-BD51-D846E507FBF8}" type="pres">
      <dgm:prSet presAssocID="{21DFAAA1-3D6F-5542-B2DC-5A9BE675AE66}" presName="spacing" presStyleCnt="0"/>
      <dgm:spPr/>
    </dgm:pt>
    <dgm:pt modelId="{AF2EEFBE-67FB-504C-8793-D43D7AFA9BF5}" type="pres">
      <dgm:prSet presAssocID="{6D479344-A057-3B4E-B6D3-CC8243B6488D}" presName="composite" presStyleCnt="0"/>
      <dgm:spPr/>
    </dgm:pt>
    <dgm:pt modelId="{76D46E7C-98E5-0644-A693-49C7EF73C307}" type="pres">
      <dgm:prSet presAssocID="{6D479344-A057-3B4E-B6D3-CC8243B6488D}"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065447DE-E37F-E94E-A243-B809A33D9555}" type="pres">
      <dgm:prSet presAssocID="{6D479344-A057-3B4E-B6D3-CC8243B6488D}" presName="txShp" presStyleLbl="node1" presStyleIdx="2" presStyleCnt="4">
        <dgm:presLayoutVars>
          <dgm:bulletEnabled val="1"/>
        </dgm:presLayoutVars>
      </dgm:prSet>
      <dgm:spPr/>
      <dgm:t>
        <a:bodyPr/>
        <a:lstStyle/>
        <a:p>
          <a:endParaRPr lang="en-GB"/>
        </a:p>
      </dgm:t>
    </dgm:pt>
    <dgm:pt modelId="{4DF0355C-EC8F-2B41-AAD2-B791DFB7EC31}" type="pres">
      <dgm:prSet presAssocID="{E8235E30-8B03-8D4F-BA6F-26723B3E1F52}" presName="spacing" presStyleCnt="0"/>
      <dgm:spPr/>
    </dgm:pt>
    <dgm:pt modelId="{96786EB3-0741-094F-8F27-6EAE9F1B37FD}" type="pres">
      <dgm:prSet presAssocID="{2D4F5559-55DC-244F-8E72-51595BB86D08}" presName="composite" presStyleCnt="0"/>
      <dgm:spPr/>
    </dgm:pt>
    <dgm:pt modelId="{45FFA385-93F3-2A41-A072-8EF1A005E374}" type="pres">
      <dgm:prSet presAssocID="{2D4F5559-55DC-244F-8E72-51595BB86D08}"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15BA2615-9B83-BE46-8B13-E25F2A0E2456}" type="pres">
      <dgm:prSet presAssocID="{2D4F5559-55DC-244F-8E72-51595BB86D08}" presName="txShp" presStyleLbl="node1" presStyleIdx="3" presStyleCnt="4">
        <dgm:presLayoutVars>
          <dgm:bulletEnabled val="1"/>
        </dgm:presLayoutVars>
      </dgm:prSet>
      <dgm:spPr/>
      <dgm:t>
        <a:bodyPr/>
        <a:lstStyle/>
        <a:p>
          <a:endParaRPr lang="en-GB"/>
        </a:p>
      </dgm:t>
    </dgm:pt>
  </dgm:ptLst>
  <dgm:cxnLst>
    <dgm:cxn modelId="{C427EBCF-97A7-0449-8C23-9D4DAFD3AC7A}" type="presOf" srcId="{F947E974-08E5-164D-BB42-C9A0FA08718A}" destId="{1126E439-2AF6-5142-85E4-17BBB79B87E2}" srcOrd="0" destOrd="0" presId="urn:microsoft.com/office/officeart/2005/8/layout/vList3"/>
    <dgm:cxn modelId="{03A4EE6A-2F4E-CA4B-8130-47415A064C44}" srcId="{20333348-0875-D941-B143-DEC2FB65D796}" destId="{F947E974-08E5-164D-BB42-C9A0FA08718A}" srcOrd="0" destOrd="0" parTransId="{43DEDC26-1508-A14A-A6AA-C019D5A3483A}" sibTransId="{8678EBA9-0DD6-5845-8A3B-284AD8E2DD1F}"/>
    <dgm:cxn modelId="{4EBDB696-CD46-2B49-BE52-96B785CD24A7}" type="presOf" srcId="{2D4F5559-55DC-244F-8E72-51595BB86D08}" destId="{15BA2615-9B83-BE46-8B13-E25F2A0E2456}" srcOrd="0" destOrd="0" presId="urn:microsoft.com/office/officeart/2005/8/layout/vList3"/>
    <dgm:cxn modelId="{97B39F03-E8A8-D248-8CEB-F7149A20C4E0}" type="presOf" srcId="{4E24C0D2-58FE-3648-8641-43BFB943C6C1}" destId="{F7E282CE-625C-314F-A3E0-FB31811697B5}" srcOrd="0" destOrd="0" presId="urn:microsoft.com/office/officeart/2005/8/layout/vList3"/>
    <dgm:cxn modelId="{B338C26E-242D-234C-8662-9BD18D43DEBF}" type="presOf" srcId="{6D479344-A057-3B4E-B6D3-CC8243B6488D}" destId="{065447DE-E37F-E94E-A243-B809A33D9555}" srcOrd="0" destOrd="0" presId="urn:microsoft.com/office/officeart/2005/8/layout/vList3"/>
    <dgm:cxn modelId="{0698508E-A733-DD45-9027-F8D287D41534}" srcId="{20333348-0875-D941-B143-DEC2FB65D796}" destId="{6D479344-A057-3B4E-B6D3-CC8243B6488D}" srcOrd="2" destOrd="0" parTransId="{49219BA7-CDD9-9C47-B30A-B91AA6DE95CC}" sibTransId="{E8235E30-8B03-8D4F-BA6F-26723B3E1F52}"/>
    <dgm:cxn modelId="{82B0F2CD-BECF-654A-A025-1FAB186E45ED}" srcId="{20333348-0875-D941-B143-DEC2FB65D796}" destId="{4E24C0D2-58FE-3648-8641-43BFB943C6C1}" srcOrd="1" destOrd="0" parTransId="{4E943771-E738-774F-9995-F9283B4EE257}" sibTransId="{21DFAAA1-3D6F-5542-B2DC-5A9BE675AE66}"/>
    <dgm:cxn modelId="{F3442A75-3446-0945-9BDC-6A47E3B2EB4D}" srcId="{20333348-0875-D941-B143-DEC2FB65D796}" destId="{2D4F5559-55DC-244F-8E72-51595BB86D08}" srcOrd="3" destOrd="0" parTransId="{2FE8BB68-8F61-194D-93FE-ABC33A886958}" sibTransId="{0A2B3660-A705-7A41-AADD-2F46FFDC2756}"/>
    <dgm:cxn modelId="{CBA86726-8626-3D4B-8F3A-EF96AD522CC0}" type="presOf" srcId="{20333348-0875-D941-B143-DEC2FB65D796}" destId="{7F9CFA2E-D055-6B4D-A966-DE88CBCEA9BC}" srcOrd="0" destOrd="0" presId="urn:microsoft.com/office/officeart/2005/8/layout/vList3"/>
    <dgm:cxn modelId="{50A9EE44-FDA2-D843-8F88-DEC1DF1A4CF7}" type="presParOf" srcId="{7F9CFA2E-D055-6B4D-A966-DE88CBCEA9BC}" destId="{A9BE6E40-9D2E-594E-985E-783E3388000E}" srcOrd="0" destOrd="0" presId="urn:microsoft.com/office/officeart/2005/8/layout/vList3"/>
    <dgm:cxn modelId="{331B046A-D965-5144-A1F5-CCB911D9BC13}" type="presParOf" srcId="{A9BE6E40-9D2E-594E-985E-783E3388000E}" destId="{D5E50370-1A71-5243-B608-BEEC233A4F02}" srcOrd="0" destOrd="0" presId="urn:microsoft.com/office/officeart/2005/8/layout/vList3"/>
    <dgm:cxn modelId="{CB825FA5-CCC6-2341-B91B-19FEA1167148}" type="presParOf" srcId="{A9BE6E40-9D2E-594E-985E-783E3388000E}" destId="{1126E439-2AF6-5142-85E4-17BBB79B87E2}" srcOrd="1" destOrd="0" presId="urn:microsoft.com/office/officeart/2005/8/layout/vList3"/>
    <dgm:cxn modelId="{8028BB0D-6EF8-114A-BFD1-F8F3B1E2D101}" type="presParOf" srcId="{7F9CFA2E-D055-6B4D-A966-DE88CBCEA9BC}" destId="{0E651CD1-D210-FE4D-BBA4-4A2FC5F42D34}" srcOrd="1" destOrd="0" presId="urn:microsoft.com/office/officeart/2005/8/layout/vList3"/>
    <dgm:cxn modelId="{ABA241D7-D7AE-664A-8A1D-B898DD9569D4}" type="presParOf" srcId="{7F9CFA2E-D055-6B4D-A966-DE88CBCEA9BC}" destId="{F49BAD08-E050-5149-8D8E-77E3F2C2EFE6}" srcOrd="2" destOrd="0" presId="urn:microsoft.com/office/officeart/2005/8/layout/vList3"/>
    <dgm:cxn modelId="{992B3072-4941-7D4C-ACC0-6955DDAC365C}" type="presParOf" srcId="{F49BAD08-E050-5149-8D8E-77E3F2C2EFE6}" destId="{E235661D-E1AE-2642-B4D1-D5F07DA20774}" srcOrd="0" destOrd="0" presId="urn:microsoft.com/office/officeart/2005/8/layout/vList3"/>
    <dgm:cxn modelId="{3A1F3062-8FFB-1245-A1D5-2DB728FECA12}" type="presParOf" srcId="{F49BAD08-E050-5149-8D8E-77E3F2C2EFE6}" destId="{F7E282CE-625C-314F-A3E0-FB31811697B5}" srcOrd="1" destOrd="0" presId="urn:microsoft.com/office/officeart/2005/8/layout/vList3"/>
    <dgm:cxn modelId="{2FB64A98-724F-9940-92F1-75DACC7EA618}" type="presParOf" srcId="{7F9CFA2E-D055-6B4D-A966-DE88CBCEA9BC}" destId="{549AFB65-4438-7044-BD51-D846E507FBF8}" srcOrd="3" destOrd="0" presId="urn:microsoft.com/office/officeart/2005/8/layout/vList3"/>
    <dgm:cxn modelId="{7E540CAA-A01F-A74F-9816-5B5706720E65}" type="presParOf" srcId="{7F9CFA2E-D055-6B4D-A966-DE88CBCEA9BC}" destId="{AF2EEFBE-67FB-504C-8793-D43D7AFA9BF5}" srcOrd="4" destOrd="0" presId="urn:microsoft.com/office/officeart/2005/8/layout/vList3"/>
    <dgm:cxn modelId="{49F68935-642F-A244-95D0-8F01852E967D}" type="presParOf" srcId="{AF2EEFBE-67FB-504C-8793-D43D7AFA9BF5}" destId="{76D46E7C-98E5-0644-A693-49C7EF73C307}" srcOrd="0" destOrd="0" presId="urn:microsoft.com/office/officeart/2005/8/layout/vList3"/>
    <dgm:cxn modelId="{50BC88C5-9833-1C48-BC8B-E289BFDBC04A}" type="presParOf" srcId="{AF2EEFBE-67FB-504C-8793-D43D7AFA9BF5}" destId="{065447DE-E37F-E94E-A243-B809A33D9555}" srcOrd="1" destOrd="0" presId="urn:microsoft.com/office/officeart/2005/8/layout/vList3"/>
    <dgm:cxn modelId="{474BC06F-3C6E-F744-B82A-C4E5133985D9}" type="presParOf" srcId="{7F9CFA2E-D055-6B4D-A966-DE88CBCEA9BC}" destId="{4DF0355C-EC8F-2B41-AAD2-B791DFB7EC31}" srcOrd="5" destOrd="0" presId="urn:microsoft.com/office/officeart/2005/8/layout/vList3"/>
    <dgm:cxn modelId="{11171819-D37F-8A4C-9B2C-6A1DE69542A3}" type="presParOf" srcId="{7F9CFA2E-D055-6B4D-A966-DE88CBCEA9BC}" destId="{96786EB3-0741-094F-8F27-6EAE9F1B37FD}" srcOrd="6" destOrd="0" presId="urn:microsoft.com/office/officeart/2005/8/layout/vList3"/>
    <dgm:cxn modelId="{07D7FE43-D800-DF41-8BD5-9049708464E1}" type="presParOf" srcId="{96786EB3-0741-094F-8F27-6EAE9F1B37FD}" destId="{45FFA385-93F3-2A41-A072-8EF1A005E374}" srcOrd="0" destOrd="0" presId="urn:microsoft.com/office/officeart/2005/8/layout/vList3"/>
    <dgm:cxn modelId="{75AC9963-D01E-444B-A517-25A6ADFDF82D}" type="presParOf" srcId="{96786EB3-0741-094F-8F27-6EAE9F1B37FD}" destId="{15BA2615-9B83-BE46-8B13-E25F2A0E245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CF2EC-E706-434C-A537-9E13F175727F}" type="doc">
      <dgm:prSet loTypeId="urn:diagrams.loki3.com/BracketList" loCatId="list" qsTypeId="urn:microsoft.com/office/officeart/2005/8/quickstyle/3d1" qsCatId="3D" csTypeId="urn:microsoft.com/office/officeart/2005/8/colors/accent2_5" csCatId="accent2" phldr="1"/>
      <dgm:spPr/>
      <dgm:t>
        <a:bodyPr/>
        <a:lstStyle/>
        <a:p>
          <a:endParaRPr lang="en-US"/>
        </a:p>
      </dgm:t>
    </dgm:pt>
    <dgm:pt modelId="{9BA8FB9E-B192-461B-A41B-3EDA6E690A80}">
      <dgm:prSet phldrT="[Text]"/>
      <dgm:spPr/>
      <dgm:t>
        <a:bodyPr/>
        <a:lstStyle/>
        <a:p>
          <a:r>
            <a:rPr lang="en-US" dirty="0"/>
            <a:t>Cash</a:t>
          </a:r>
        </a:p>
      </dgm:t>
    </dgm:pt>
    <dgm:pt modelId="{67325AE7-1CD6-45B5-A4ED-9EACE7180F9C}" type="parTrans" cxnId="{3E11FB5B-89C7-489C-AE8D-C69754FE9347}">
      <dgm:prSet/>
      <dgm:spPr/>
      <dgm:t>
        <a:bodyPr/>
        <a:lstStyle/>
        <a:p>
          <a:endParaRPr lang="en-US"/>
        </a:p>
      </dgm:t>
    </dgm:pt>
    <dgm:pt modelId="{2D57C68F-1025-447D-AE87-956C16E6441D}" type="sibTrans" cxnId="{3E11FB5B-89C7-489C-AE8D-C69754FE9347}">
      <dgm:prSet/>
      <dgm:spPr/>
      <dgm:t>
        <a:bodyPr/>
        <a:lstStyle/>
        <a:p>
          <a:endParaRPr lang="en-US"/>
        </a:p>
      </dgm:t>
    </dgm:pt>
    <dgm:pt modelId="{B96C7FC9-D44D-4EC6-B284-D88E8C875E49}">
      <dgm:prSet phldrT="[Text]"/>
      <dgm:spPr/>
      <dgm:t>
        <a:bodyPr/>
        <a:lstStyle/>
        <a:p>
          <a:pPr algn="ctr">
            <a:buFont typeface="Wingdings" charset="2"/>
            <a:buNone/>
          </a:pPr>
          <a:r>
            <a:rPr lang="en-GB" altLang="en-US" dirty="0">
              <a:latin typeface="Corbel" charset="0"/>
              <a:ea typeface="ＭＳ Ｐゴシック" charset="-128"/>
            </a:rPr>
            <a:t>Need to be able to collect 3x as much without it costing more</a:t>
          </a:r>
          <a:endParaRPr lang="en-US" dirty="0"/>
        </a:p>
      </dgm:t>
    </dgm:pt>
    <dgm:pt modelId="{17D503E6-3E6F-470F-AE7B-468C46C2C824}" type="parTrans" cxnId="{9FB55B37-5723-4125-A107-614A3B6FA3F7}">
      <dgm:prSet/>
      <dgm:spPr/>
      <dgm:t>
        <a:bodyPr/>
        <a:lstStyle/>
        <a:p>
          <a:endParaRPr lang="en-US"/>
        </a:p>
      </dgm:t>
    </dgm:pt>
    <dgm:pt modelId="{31697623-E778-4FD4-96DD-56983402A115}" type="sibTrans" cxnId="{9FB55B37-5723-4125-A107-614A3B6FA3F7}">
      <dgm:prSet/>
      <dgm:spPr/>
      <dgm:t>
        <a:bodyPr/>
        <a:lstStyle/>
        <a:p>
          <a:endParaRPr lang="en-US"/>
        </a:p>
      </dgm:t>
    </dgm:pt>
    <dgm:pt modelId="{F6A33807-C624-40BF-9ABF-C71C79062540}">
      <dgm:prSet phldrT="[Text]"/>
      <dgm:spPr/>
      <dgm:t>
        <a:bodyPr/>
        <a:lstStyle/>
        <a:p>
          <a:r>
            <a:rPr lang="en-US" dirty="0"/>
            <a:t>Audit</a:t>
          </a:r>
        </a:p>
      </dgm:t>
    </dgm:pt>
    <dgm:pt modelId="{6F43E474-0BFC-45D8-9017-49324F5E10BC}" type="parTrans" cxnId="{571B868F-13BD-4640-B183-9E227FD55CC4}">
      <dgm:prSet/>
      <dgm:spPr/>
      <dgm:t>
        <a:bodyPr/>
        <a:lstStyle/>
        <a:p>
          <a:endParaRPr lang="en-US"/>
        </a:p>
      </dgm:t>
    </dgm:pt>
    <dgm:pt modelId="{39678EE8-632A-4B15-93B3-A6A988726DC3}" type="sibTrans" cxnId="{571B868F-13BD-4640-B183-9E227FD55CC4}">
      <dgm:prSet/>
      <dgm:spPr/>
      <dgm:t>
        <a:bodyPr/>
        <a:lstStyle/>
        <a:p>
          <a:endParaRPr lang="en-US"/>
        </a:p>
      </dgm:t>
    </dgm:pt>
    <dgm:pt modelId="{32485888-62DA-450E-A425-B5B3193AE2C9}">
      <dgm:prSet phldrT="[Text]"/>
      <dgm:spPr/>
      <dgm:t>
        <a:bodyPr/>
        <a:lstStyle/>
        <a:p>
          <a:pPr algn="ctr">
            <a:buFont typeface="Wingdings" charset="2"/>
            <a:buNone/>
          </a:pPr>
          <a:r>
            <a:rPr lang="en-GB" altLang="en-US" dirty="0">
              <a:latin typeface="Corbel" charset="0"/>
              <a:ea typeface="ＭＳ Ｐゴシック" charset="-128"/>
            </a:rPr>
            <a:t>IDA’s and HCA audits</a:t>
          </a:r>
          <a:endParaRPr lang="en-US" dirty="0"/>
        </a:p>
      </dgm:t>
    </dgm:pt>
    <dgm:pt modelId="{E9964824-5FBC-4575-84CA-43960B0E4220}" type="parTrans" cxnId="{25F332EE-25B3-462B-8B08-5E43D773B212}">
      <dgm:prSet/>
      <dgm:spPr/>
      <dgm:t>
        <a:bodyPr/>
        <a:lstStyle/>
        <a:p>
          <a:endParaRPr lang="en-US"/>
        </a:p>
      </dgm:t>
    </dgm:pt>
    <dgm:pt modelId="{EBDF948B-7247-4121-929A-6E5F0AB0C2B0}" type="sibTrans" cxnId="{25F332EE-25B3-462B-8B08-5E43D773B212}">
      <dgm:prSet/>
      <dgm:spPr/>
      <dgm:t>
        <a:bodyPr/>
        <a:lstStyle/>
        <a:p>
          <a:endParaRPr lang="en-US"/>
        </a:p>
      </dgm:t>
    </dgm:pt>
    <dgm:pt modelId="{070BA54B-0F18-4C65-93C0-B779D3A73933}" type="pres">
      <dgm:prSet presAssocID="{998CF2EC-E706-434C-A537-9E13F175727F}" presName="Name0" presStyleCnt="0">
        <dgm:presLayoutVars>
          <dgm:dir/>
          <dgm:animLvl val="lvl"/>
          <dgm:resizeHandles val="exact"/>
        </dgm:presLayoutVars>
      </dgm:prSet>
      <dgm:spPr/>
      <dgm:t>
        <a:bodyPr/>
        <a:lstStyle/>
        <a:p>
          <a:endParaRPr lang="en-GB"/>
        </a:p>
      </dgm:t>
    </dgm:pt>
    <dgm:pt modelId="{7ED4A9B4-E2BD-4672-9F44-8E3EB5E3B136}" type="pres">
      <dgm:prSet presAssocID="{9BA8FB9E-B192-461B-A41B-3EDA6E690A80}" presName="linNode" presStyleCnt="0"/>
      <dgm:spPr/>
    </dgm:pt>
    <dgm:pt modelId="{03505495-33DE-4871-BFFE-7DA6169883F4}" type="pres">
      <dgm:prSet presAssocID="{9BA8FB9E-B192-461B-A41B-3EDA6E690A80}" presName="parTx" presStyleLbl="revTx" presStyleIdx="0" presStyleCnt="2">
        <dgm:presLayoutVars>
          <dgm:chMax val="1"/>
          <dgm:bulletEnabled val="1"/>
        </dgm:presLayoutVars>
      </dgm:prSet>
      <dgm:spPr/>
      <dgm:t>
        <a:bodyPr/>
        <a:lstStyle/>
        <a:p>
          <a:endParaRPr lang="en-GB"/>
        </a:p>
      </dgm:t>
    </dgm:pt>
    <dgm:pt modelId="{EEA54391-0CC1-4A46-8128-3BDC1AF1006C}" type="pres">
      <dgm:prSet presAssocID="{9BA8FB9E-B192-461B-A41B-3EDA6E690A80}" presName="bracket" presStyleLbl="parChTrans1D1" presStyleIdx="0" presStyleCnt="2"/>
      <dgm:spPr/>
    </dgm:pt>
    <dgm:pt modelId="{C48E21DE-51B4-411E-B691-48D1048F56C0}" type="pres">
      <dgm:prSet presAssocID="{9BA8FB9E-B192-461B-A41B-3EDA6E690A80}" presName="spH" presStyleCnt="0"/>
      <dgm:spPr/>
    </dgm:pt>
    <dgm:pt modelId="{B3CDB8E9-54D5-410F-BC48-2044B19CB1F8}" type="pres">
      <dgm:prSet presAssocID="{9BA8FB9E-B192-461B-A41B-3EDA6E690A80}" presName="desTx" presStyleLbl="node1" presStyleIdx="0" presStyleCnt="2">
        <dgm:presLayoutVars>
          <dgm:bulletEnabled val="1"/>
        </dgm:presLayoutVars>
      </dgm:prSet>
      <dgm:spPr/>
      <dgm:t>
        <a:bodyPr/>
        <a:lstStyle/>
        <a:p>
          <a:endParaRPr lang="en-GB"/>
        </a:p>
      </dgm:t>
    </dgm:pt>
    <dgm:pt modelId="{A8F39FDC-A328-4BDD-8D82-E7341C55EBB3}" type="pres">
      <dgm:prSet presAssocID="{2D57C68F-1025-447D-AE87-956C16E6441D}" presName="spV" presStyleCnt="0"/>
      <dgm:spPr/>
    </dgm:pt>
    <dgm:pt modelId="{063E11E8-8DF2-4D0D-B34C-9A7A5EE74C71}" type="pres">
      <dgm:prSet presAssocID="{F6A33807-C624-40BF-9ABF-C71C79062540}" presName="linNode" presStyleCnt="0"/>
      <dgm:spPr/>
    </dgm:pt>
    <dgm:pt modelId="{57FE75F7-B2F5-4BA9-A5E5-B7398ECFEE44}" type="pres">
      <dgm:prSet presAssocID="{F6A33807-C624-40BF-9ABF-C71C79062540}" presName="parTx" presStyleLbl="revTx" presStyleIdx="1" presStyleCnt="2">
        <dgm:presLayoutVars>
          <dgm:chMax val="1"/>
          <dgm:bulletEnabled val="1"/>
        </dgm:presLayoutVars>
      </dgm:prSet>
      <dgm:spPr/>
      <dgm:t>
        <a:bodyPr/>
        <a:lstStyle/>
        <a:p>
          <a:endParaRPr lang="en-GB"/>
        </a:p>
      </dgm:t>
    </dgm:pt>
    <dgm:pt modelId="{9F3B243D-35C5-46B5-A0BF-8E025980AAB6}" type="pres">
      <dgm:prSet presAssocID="{F6A33807-C624-40BF-9ABF-C71C79062540}" presName="bracket" presStyleLbl="parChTrans1D1" presStyleIdx="1" presStyleCnt="2"/>
      <dgm:spPr/>
    </dgm:pt>
    <dgm:pt modelId="{1E1B57A5-80F0-41B8-8094-1A759ECE37AF}" type="pres">
      <dgm:prSet presAssocID="{F6A33807-C624-40BF-9ABF-C71C79062540}" presName="spH" presStyleCnt="0"/>
      <dgm:spPr/>
    </dgm:pt>
    <dgm:pt modelId="{82D09C03-119E-4132-BCE2-B3AE6D440AC8}" type="pres">
      <dgm:prSet presAssocID="{F6A33807-C624-40BF-9ABF-C71C79062540}" presName="desTx" presStyleLbl="node1" presStyleIdx="1" presStyleCnt="2">
        <dgm:presLayoutVars>
          <dgm:bulletEnabled val="1"/>
        </dgm:presLayoutVars>
      </dgm:prSet>
      <dgm:spPr/>
      <dgm:t>
        <a:bodyPr/>
        <a:lstStyle/>
        <a:p>
          <a:endParaRPr lang="en-GB"/>
        </a:p>
      </dgm:t>
    </dgm:pt>
  </dgm:ptLst>
  <dgm:cxnLst>
    <dgm:cxn modelId="{256629BE-E5CB-4F7C-A600-076C8C3FA622}" type="presOf" srcId="{9BA8FB9E-B192-461B-A41B-3EDA6E690A80}" destId="{03505495-33DE-4871-BFFE-7DA6169883F4}" srcOrd="0" destOrd="0" presId="urn:diagrams.loki3.com/BracketList"/>
    <dgm:cxn modelId="{5EA2B2A8-F408-4017-9EEF-794A9EB33E57}" type="presOf" srcId="{998CF2EC-E706-434C-A537-9E13F175727F}" destId="{070BA54B-0F18-4C65-93C0-B779D3A73933}" srcOrd="0" destOrd="0" presId="urn:diagrams.loki3.com/BracketList"/>
    <dgm:cxn modelId="{9FB55B37-5723-4125-A107-614A3B6FA3F7}" srcId="{9BA8FB9E-B192-461B-A41B-3EDA6E690A80}" destId="{B96C7FC9-D44D-4EC6-B284-D88E8C875E49}" srcOrd="0" destOrd="0" parTransId="{17D503E6-3E6F-470F-AE7B-468C46C2C824}" sibTransId="{31697623-E778-4FD4-96DD-56983402A115}"/>
    <dgm:cxn modelId="{571B868F-13BD-4640-B183-9E227FD55CC4}" srcId="{998CF2EC-E706-434C-A537-9E13F175727F}" destId="{F6A33807-C624-40BF-9ABF-C71C79062540}" srcOrd="1" destOrd="0" parTransId="{6F43E474-0BFC-45D8-9017-49324F5E10BC}" sibTransId="{39678EE8-632A-4B15-93B3-A6A988726DC3}"/>
    <dgm:cxn modelId="{3E11FB5B-89C7-489C-AE8D-C69754FE9347}" srcId="{998CF2EC-E706-434C-A537-9E13F175727F}" destId="{9BA8FB9E-B192-461B-A41B-3EDA6E690A80}" srcOrd="0" destOrd="0" parTransId="{67325AE7-1CD6-45B5-A4ED-9EACE7180F9C}" sibTransId="{2D57C68F-1025-447D-AE87-956C16E6441D}"/>
    <dgm:cxn modelId="{9102AD99-E739-4B57-9E75-90698D17135C}" type="presOf" srcId="{B96C7FC9-D44D-4EC6-B284-D88E8C875E49}" destId="{B3CDB8E9-54D5-410F-BC48-2044B19CB1F8}" srcOrd="0" destOrd="0" presId="urn:diagrams.loki3.com/BracketList"/>
    <dgm:cxn modelId="{FA4414FB-0A37-4911-ACA5-F2A6EC23D04F}" type="presOf" srcId="{F6A33807-C624-40BF-9ABF-C71C79062540}" destId="{57FE75F7-B2F5-4BA9-A5E5-B7398ECFEE44}" srcOrd="0" destOrd="0" presId="urn:diagrams.loki3.com/BracketList"/>
    <dgm:cxn modelId="{69985507-54B5-4C9E-9F1F-8281FE24BD9E}" type="presOf" srcId="{32485888-62DA-450E-A425-B5B3193AE2C9}" destId="{82D09C03-119E-4132-BCE2-B3AE6D440AC8}" srcOrd="0" destOrd="0" presId="urn:diagrams.loki3.com/BracketList"/>
    <dgm:cxn modelId="{25F332EE-25B3-462B-8B08-5E43D773B212}" srcId="{F6A33807-C624-40BF-9ABF-C71C79062540}" destId="{32485888-62DA-450E-A425-B5B3193AE2C9}" srcOrd="0" destOrd="0" parTransId="{E9964824-5FBC-4575-84CA-43960B0E4220}" sibTransId="{EBDF948B-7247-4121-929A-6E5F0AB0C2B0}"/>
    <dgm:cxn modelId="{6A8CFB3B-6944-4AB1-B871-0F32A2FC10A8}" type="presParOf" srcId="{070BA54B-0F18-4C65-93C0-B779D3A73933}" destId="{7ED4A9B4-E2BD-4672-9F44-8E3EB5E3B136}" srcOrd="0" destOrd="0" presId="urn:diagrams.loki3.com/BracketList"/>
    <dgm:cxn modelId="{B29A1923-C49B-48A1-8016-4FDEED6C5452}" type="presParOf" srcId="{7ED4A9B4-E2BD-4672-9F44-8E3EB5E3B136}" destId="{03505495-33DE-4871-BFFE-7DA6169883F4}" srcOrd="0" destOrd="0" presId="urn:diagrams.loki3.com/BracketList"/>
    <dgm:cxn modelId="{1339346A-7CFB-4CF2-8341-9313DAD76645}" type="presParOf" srcId="{7ED4A9B4-E2BD-4672-9F44-8E3EB5E3B136}" destId="{EEA54391-0CC1-4A46-8128-3BDC1AF1006C}" srcOrd="1" destOrd="0" presId="urn:diagrams.loki3.com/BracketList"/>
    <dgm:cxn modelId="{A5CDA113-77D2-4389-AC64-135969B39A86}" type="presParOf" srcId="{7ED4A9B4-E2BD-4672-9F44-8E3EB5E3B136}" destId="{C48E21DE-51B4-411E-B691-48D1048F56C0}" srcOrd="2" destOrd="0" presId="urn:diagrams.loki3.com/BracketList"/>
    <dgm:cxn modelId="{E8E462DD-1172-481D-8BCF-BA7B36B62E6C}" type="presParOf" srcId="{7ED4A9B4-E2BD-4672-9F44-8E3EB5E3B136}" destId="{B3CDB8E9-54D5-410F-BC48-2044B19CB1F8}" srcOrd="3" destOrd="0" presId="urn:diagrams.loki3.com/BracketList"/>
    <dgm:cxn modelId="{8902EF94-8585-4410-82ED-AD1612795AF7}" type="presParOf" srcId="{070BA54B-0F18-4C65-93C0-B779D3A73933}" destId="{A8F39FDC-A328-4BDD-8D82-E7341C55EBB3}" srcOrd="1" destOrd="0" presId="urn:diagrams.loki3.com/BracketList"/>
    <dgm:cxn modelId="{92E1E5E6-5BFA-4E99-B88F-7868D2453058}" type="presParOf" srcId="{070BA54B-0F18-4C65-93C0-B779D3A73933}" destId="{063E11E8-8DF2-4D0D-B34C-9A7A5EE74C71}" srcOrd="2" destOrd="0" presId="urn:diagrams.loki3.com/BracketList"/>
    <dgm:cxn modelId="{C2CBF044-55C5-47A8-8BD3-10FADDF1C3D2}" type="presParOf" srcId="{063E11E8-8DF2-4D0D-B34C-9A7A5EE74C71}" destId="{57FE75F7-B2F5-4BA9-A5E5-B7398ECFEE44}" srcOrd="0" destOrd="0" presId="urn:diagrams.loki3.com/BracketList"/>
    <dgm:cxn modelId="{1497234C-294A-4519-94E0-3F44B485EB80}" type="presParOf" srcId="{063E11E8-8DF2-4D0D-B34C-9A7A5EE74C71}" destId="{9F3B243D-35C5-46B5-A0BF-8E025980AAB6}" srcOrd="1" destOrd="0" presId="urn:diagrams.loki3.com/BracketList"/>
    <dgm:cxn modelId="{BE9B09BB-2BFD-4522-AC87-530BF8D761E8}" type="presParOf" srcId="{063E11E8-8DF2-4D0D-B34C-9A7A5EE74C71}" destId="{1E1B57A5-80F0-41B8-8094-1A759ECE37AF}" srcOrd="2" destOrd="0" presId="urn:diagrams.loki3.com/BracketList"/>
    <dgm:cxn modelId="{5745D128-71A7-4651-82BD-98E39BAA411D}" type="presParOf" srcId="{063E11E8-8DF2-4D0D-B34C-9A7A5EE74C71}" destId="{82D09C03-119E-4132-BCE2-B3AE6D440AC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D38BB9F-72B4-4F4D-91F5-55AC068D51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E7DCD0D-8A1F-4084-AEAC-DE3460A2C2E9}">
      <dgm:prSet phldrT="[Text]"/>
      <dgm:spPr>
        <a:gradFill rotWithShape="0">
          <a:gsLst>
            <a:gs pos="100000">
              <a:srgbClr val="C77345"/>
            </a:gs>
            <a:gs pos="0">
              <a:srgbClr val="DA8E32"/>
            </a:gs>
          </a:gsLst>
          <a:lin ang="5400000" scaled="1"/>
        </a:gradFill>
      </dgm:spPr>
      <dgm:t>
        <a:bodyPr/>
        <a:lstStyle/>
        <a:p>
          <a:r>
            <a:rPr lang="en-US" dirty="0"/>
            <a:t>Customer centric</a:t>
          </a:r>
        </a:p>
      </dgm:t>
    </dgm:pt>
    <dgm:pt modelId="{0C4CEDED-5878-40EC-9E56-130C3FF020FB}" type="parTrans" cxnId="{5ECBEDAA-A8EE-4071-AC2A-FCCAAA1BC25F}">
      <dgm:prSet/>
      <dgm:spPr/>
      <dgm:t>
        <a:bodyPr/>
        <a:lstStyle/>
        <a:p>
          <a:endParaRPr lang="en-US"/>
        </a:p>
      </dgm:t>
    </dgm:pt>
    <dgm:pt modelId="{B00CF875-D066-4713-8CC0-D47F65762737}" type="sibTrans" cxnId="{5ECBEDAA-A8EE-4071-AC2A-FCCAAA1BC25F}">
      <dgm:prSet/>
      <dgm:spPr/>
      <dgm:t>
        <a:bodyPr/>
        <a:lstStyle/>
        <a:p>
          <a:endParaRPr lang="en-US"/>
        </a:p>
      </dgm:t>
    </dgm:pt>
    <dgm:pt modelId="{EA4E7E18-C28C-4834-B25F-FDC3794AA5F0}">
      <dgm:prSet phldrT="[Text]"/>
      <dgm:spPr/>
      <dgm:t>
        <a:bodyPr/>
        <a:lstStyle/>
        <a:p>
          <a:r>
            <a:rPr lang="en-GB" dirty="0"/>
            <a:t>Know your customers and have a close and dynamic relationship with them</a:t>
          </a:r>
          <a:endParaRPr lang="en-US" dirty="0"/>
        </a:p>
      </dgm:t>
    </dgm:pt>
    <dgm:pt modelId="{3E59C0FB-8913-44EF-B739-99B839BBAB49}" type="parTrans" cxnId="{4892E6C7-49C3-4E4C-81C5-B5B6DB7B4BDC}">
      <dgm:prSet/>
      <dgm:spPr/>
      <dgm:t>
        <a:bodyPr/>
        <a:lstStyle/>
        <a:p>
          <a:endParaRPr lang="en-US"/>
        </a:p>
      </dgm:t>
    </dgm:pt>
    <dgm:pt modelId="{BB579EF3-887F-4131-8806-B70988C621C6}" type="sibTrans" cxnId="{4892E6C7-49C3-4E4C-81C5-B5B6DB7B4BDC}">
      <dgm:prSet/>
      <dgm:spPr/>
      <dgm:t>
        <a:bodyPr/>
        <a:lstStyle/>
        <a:p>
          <a:endParaRPr lang="en-US"/>
        </a:p>
      </dgm:t>
    </dgm:pt>
    <dgm:pt modelId="{E7AF3B69-9F85-4A9A-8F1D-54C5E945F380}">
      <dgm:prSet phldrT="[Text]"/>
      <dgm:spPr>
        <a:gradFill rotWithShape="0">
          <a:gsLst>
            <a:gs pos="0">
              <a:srgbClr val="C00000"/>
            </a:gs>
            <a:gs pos="100000">
              <a:srgbClr val="B35758"/>
            </a:gs>
          </a:gsLst>
          <a:lin ang="5400000" scaled="1"/>
        </a:gradFill>
      </dgm:spPr>
      <dgm:t>
        <a:bodyPr/>
        <a:lstStyle/>
        <a:p>
          <a:r>
            <a:rPr lang="en-US" dirty="0"/>
            <a:t>Data-led insight</a:t>
          </a:r>
        </a:p>
      </dgm:t>
    </dgm:pt>
    <dgm:pt modelId="{989DF24D-3A92-48AC-AB3C-C7F74BD11702}" type="parTrans" cxnId="{1CDA7B03-B8D8-4900-97AD-0F30AB3526D1}">
      <dgm:prSet/>
      <dgm:spPr/>
      <dgm:t>
        <a:bodyPr/>
        <a:lstStyle/>
        <a:p>
          <a:endParaRPr lang="en-US"/>
        </a:p>
      </dgm:t>
    </dgm:pt>
    <dgm:pt modelId="{5AF03190-94E6-4D0D-93D6-780BDA3CAC29}" type="sibTrans" cxnId="{1CDA7B03-B8D8-4900-97AD-0F30AB3526D1}">
      <dgm:prSet/>
      <dgm:spPr/>
      <dgm:t>
        <a:bodyPr/>
        <a:lstStyle/>
        <a:p>
          <a:endParaRPr lang="en-US"/>
        </a:p>
      </dgm:t>
    </dgm:pt>
    <dgm:pt modelId="{7E0FC1FD-25C4-4B26-9261-6C682DA8C0E1}">
      <dgm:prSet phldrT="[Text]"/>
      <dgm:spPr/>
      <dgm:t>
        <a:bodyPr/>
        <a:lstStyle/>
        <a:p>
          <a:r>
            <a:rPr lang="en-GB" dirty="0"/>
            <a:t>Use data driven intelligence to improve both efficiency and service </a:t>
          </a:r>
          <a:endParaRPr lang="en-US" dirty="0"/>
        </a:p>
      </dgm:t>
    </dgm:pt>
    <dgm:pt modelId="{99DB9DFA-9795-4C54-8F0D-81708985B86A}" type="parTrans" cxnId="{A8E96E6C-FF65-40C9-8C18-D7FED211B4E5}">
      <dgm:prSet/>
      <dgm:spPr/>
      <dgm:t>
        <a:bodyPr/>
        <a:lstStyle/>
        <a:p>
          <a:endParaRPr lang="en-US"/>
        </a:p>
      </dgm:t>
    </dgm:pt>
    <dgm:pt modelId="{F671890B-6103-4875-B5FA-6AC85F69D78E}" type="sibTrans" cxnId="{A8E96E6C-FF65-40C9-8C18-D7FED211B4E5}">
      <dgm:prSet/>
      <dgm:spPr/>
      <dgm:t>
        <a:bodyPr/>
        <a:lstStyle/>
        <a:p>
          <a:endParaRPr lang="en-US"/>
        </a:p>
      </dgm:t>
    </dgm:pt>
    <dgm:pt modelId="{09E630A0-C761-4084-9952-7EC43DDFD2E3}">
      <dgm:prSet phldrT="[Text]"/>
      <dgm:spPr>
        <a:gradFill rotWithShape="0">
          <a:gsLst>
            <a:gs pos="67000">
              <a:srgbClr val="898D8D"/>
            </a:gs>
            <a:gs pos="0">
              <a:srgbClr val="6B6B6B"/>
            </a:gs>
          </a:gsLst>
          <a:lin ang="5400000" scaled="1"/>
        </a:gradFill>
      </dgm:spPr>
      <dgm:t>
        <a:bodyPr/>
        <a:lstStyle/>
        <a:p>
          <a:r>
            <a:rPr lang="en-US" dirty="0"/>
            <a:t>Leadership</a:t>
          </a:r>
        </a:p>
      </dgm:t>
    </dgm:pt>
    <dgm:pt modelId="{1B7F2F70-8C47-4C40-94E3-EB41EB2EDF98}" type="parTrans" cxnId="{3EE639B6-960E-4827-ACF9-61A8D453527D}">
      <dgm:prSet/>
      <dgm:spPr/>
      <dgm:t>
        <a:bodyPr/>
        <a:lstStyle/>
        <a:p>
          <a:endParaRPr lang="en-US"/>
        </a:p>
      </dgm:t>
    </dgm:pt>
    <dgm:pt modelId="{C2C8E28B-609C-46B5-BB34-7583C86B6D74}" type="sibTrans" cxnId="{3EE639B6-960E-4827-ACF9-61A8D453527D}">
      <dgm:prSet/>
      <dgm:spPr/>
      <dgm:t>
        <a:bodyPr/>
        <a:lstStyle/>
        <a:p>
          <a:endParaRPr lang="en-US"/>
        </a:p>
      </dgm:t>
    </dgm:pt>
    <dgm:pt modelId="{4690EA0E-9B31-422A-AC4D-2D7888CE9031}">
      <dgm:prSet phldrT="[Text]"/>
      <dgm:spPr/>
      <dgm:t>
        <a:bodyPr/>
        <a:lstStyle/>
        <a:p>
          <a:r>
            <a:rPr lang="en-GB" dirty="0"/>
            <a:t>Champion digital services whilst having power and ability to achieve cultural change</a:t>
          </a:r>
          <a:endParaRPr lang="en-US" dirty="0"/>
        </a:p>
      </dgm:t>
    </dgm:pt>
    <dgm:pt modelId="{374B3DD7-0E16-41A5-B2BD-A0D9FC20B99F}" type="parTrans" cxnId="{3295A60A-046E-4F85-87A9-598E0142FA1B}">
      <dgm:prSet/>
      <dgm:spPr/>
      <dgm:t>
        <a:bodyPr/>
        <a:lstStyle/>
        <a:p>
          <a:endParaRPr lang="en-US"/>
        </a:p>
      </dgm:t>
    </dgm:pt>
    <dgm:pt modelId="{A44F616D-C02E-4325-B843-0216A17EB2E4}" type="sibTrans" cxnId="{3295A60A-046E-4F85-87A9-598E0142FA1B}">
      <dgm:prSet/>
      <dgm:spPr/>
      <dgm:t>
        <a:bodyPr/>
        <a:lstStyle/>
        <a:p>
          <a:endParaRPr lang="en-US"/>
        </a:p>
      </dgm:t>
    </dgm:pt>
    <dgm:pt modelId="{902D99A3-DFA4-43CB-B325-E943E5DFFF15}" type="pres">
      <dgm:prSet presAssocID="{7D38BB9F-72B4-4F4D-91F5-55AC068D518C}" presName="Name0" presStyleCnt="0">
        <dgm:presLayoutVars>
          <dgm:dir/>
          <dgm:animLvl val="lvl"/>
          <dgm:resizeHandles val="exact"/>
        </dgm:presLayoutVars>
      </dgm:prSet>
      <dgm:spPr/>
      <dgm:t>
        <a:bodyPr/>
        <a:lstStyle/>
        <a:p>
          <a:endParaRPr lang="en-GB"/>
        </a:p>
      </dgm:t>
    </dgm:pt>
    <dgm:pt modelId="{0245247E-735F-401A-9F0F-BD53C4777B33}" type="pres">
      <dgm:prSet presAssocID="{2E7DCD0D-8A1F-4084-AEAC-DE3460A2C2E9}" presName="linNode" presStyleCnt="0"/>
      <dgm:spPr/>
    </dgm:pt>
    <dgm:pt modelId="{A4271227-46F1-484A-92C7-F14E8494FEE2}" type="pres">
      <dgm:prSet presAssocID="{2E7DCD0D-8A1F-4084-AEAC-DE3460A2C2E9}" presName="parentText" presStyleLbl="node1" presStyleIdx="0" presStyleCnt="3" custScaleX="80556">
        <dgm:presLayoutVars>
          <dgm:chMax val="1"/>
          <dgm:bulletEnabled val="1"/>
        </dgm:presLayoutVars>
      </dgm:prSet>
      <dgm:spPr/>
      <dgm:t>
        <a:bodyPr/>
        <a:lstStyle/>
        <a:p>
          <a:endParaRPr lang="en-GB"/>
        </a:p>
      </dgm:t>
    </dgm:pt>
    <dgm:pt modelId="{3FA31BF4-3446-41CA-887F-97DBA7F7B0D8}" type="pres">
      <dgm:prSet presAssocID="{2E7DCD0D-8A1F-4084-AEAC-DE3460A2C2E9}" presName="descendantText" presStyleLbl="alignAccFollowNode1" presStyleIdx="0" presStyleCnt="3">
        <dgm:presLayoutVars>
          <dgm:bulletEnabled val="1"/>
        </dgm:presLayoutVars>
      </dgm:prSet>
      <dgm:spPr/>
      <dgm:t>
        <a:bodyPr/>
        <a:lstStyle/>
        <a:p>
          <a:endParaRPr lang="en-GB"/>
        </a:p>
      </dgm:t>
    </dgm:pt>
    <dgm:pt modelId="{F1BB8726-6D46-47CB-91D9-26F51924F9F7}" type="pres">
      <dgm:prSet presAssocID="{B00CF875-D066-4713-8CC0-D47F65762737}" presName="sp" presStyleCnt="0"/>
      <dgm:spPr/>
    </dgm:pt>
    <dgm:pt modelId="{74EF2A34-85AF-4A20-8E97-76705B0C11F5}" type="pres">
      <dgm:prSet presAssocID="{E7AF3B69-9F85-4A9A-8F1D-54C5E945F380}" presName="linNode" presStyleCnt="0"/>
      <dgm:spPr/>
    </dgm:pt>
    <dgm:pt modelId="{75C24EE9-B7E9-457D-8E30-DD9B3530764A}" type="pres">
      <dgm:prSet presAssocID="{E7AF3B69-9F85-4A9A-8F1D-54C5E945F380}" presName="parentText" presStyleLbl="node1" presStyleIdx="1" presStyleCnt="3" custScaleX="81482">
        <dgm:presLayoutVars>
          <dgm:chMax val="1"/>
          <dgm:bulletEnabled val="1"/>
        </dgm:presLayoutVars>
      </dgm:prSet>
      <dgm:spPr/>
      <dgm:t>
        <a:bodyPr/>
        <a:lstStyle/>
        <a:p>
          <a:endParaRPr lang="en-GB"/>
        </a:p>
      </dgm:t>
    </dgm:pt>
    <dgm:pt modelId="{1B7D266C-DA9C-44EE-B7AD-7403EC4886B9}" type="pres">
      <dgm:prSet presAssocID="{E7AF3B69-9F85-4A9A-8F1D-54C5E945F380}" presName="descendantText" presStyleLbl="alignAccFollowNode1" presStyleIdx="1" presStyleCnt="3">
        <dgm:presLayoutVars>
          <dgm:bulletEnabled val="1"/>
        </dgm:presLayoutVars>
      </dgm:prSet>
      <dgm:spPr/>
      <dgm:t>
        <a:bodyPr/>
        <a:lstStyle/>
        <a:p>
          <a:endParaRPr lang="en-GB"/>
        </a:p>
      </dgm:t>
    </dgm:pt>
    <dgm:pt modelId="{AE9F5914-7607-481C-AFA4-318D4D95E7E9}" type="pres">
      <dgm:prSet presAssocID="{5AF03190-94E6-4D0D-93D6-780BDA3CAC29}" presName="sp" presStyleCnt="0"/>
      <dgm:spPr/>
    </dgm:pt>
    <dgm:pt modelId="{FD76FD67-9E0B-4DCC-B884-15C68173BAD7}" type="pres">
      <dgm:prSet presAssocID="{09E630A0-C761-4084-9952-7EC43DDFD2E3}" presName="linNode" presStyleCnt="0"/>
      <dgm:spPr/>
    </dgm:pt>
    <dgm:pt modelId="{616CFFD8-A8C5-48EA-9D51-D4532537D195}" type="pres">
      <dgm:prSet presAssocID="{09E630A0-C761-4084-9952-7EC43DDFD2E3}" presName="parentText" presStyleLbl="node1" presStyleIdx="2" presStyleCnt="3" custScaleX="81482">
        <dgm:presLayoutVars>
          <dgm:chMax val="1"/>
          <dgm:bulletEnabled val="1"/>
        </dgm:presLayoutVars>
      </dgm:prSet>
      <dgm:spPr/>
      <dgm:t>
        <a:bodyPr/>
        <a:lstStyle/>
        <a:p>
          <a:endParaRPr lang="en-GB"/>
        </a:p>
      </dgm:t>
    </dgm:pt>
    <dgm:pt modelId="{DE131129-63AA-458E-ACA8-F77E6115A480}" type="pres">
      <dgm:prSet presAssocID="{09E630A0-C761-4084-9952-7EC43DDFD2E3}" presName="descendantText" presStyleLbl="alignAccFollowNode1" presStyleIdx="2" presStyleCnt="3">
        <dgm:presLayoutVars>
          <dgm:bulletEnabled val="1"/>
        </dgm:presLayoutVars>
      </dgm:prSet>
      <dgm:spPr/>
      <dgm:t>
        <a:bodyPr/>
        <a:lstStyle/>
        <a:p>
          <a:endParaRPr lang="en-GB"/>
        </a:p>
      </dgm:t>
    </dgm:pt>
  </dgm:ptLst>
  <dgm:cxnLst>
    <dgm:cxn modelId="{2900DACD-FE7D-43D0-8A27-287341B0873E}" type="presOf" srcId="{7E0FC1FD-25C4-4B26-9261-6C682DA8C0E1}" destId="{1B7D266C-DA9C-44EE-B7AD-7403EC4886B9}" srcOrd="0" destOrd="0" presId="urn:microsoft.com/office/officeart/2005/8/layout/vList5"/>
    <dgm:cxn modelId="{0A0C1CDC-2A27-4120-85A6-AEEA885E2447}" type="presOf" srcId="{2E7DCD0D-8A1F-4084-AEAC-DE3460A2C2E9}" destId="{A4271227-46F1-484A-92C7-F14E8494FEE2}" srcOrd="0" destOrd="0" presId="urn:microsoft.com/office/officeart/2005/8/layout/vList5"/>
    <dgm:cxn modelId="{3295A60A-046E-4F85-87A9-598E0142FA1B}" srcId="{09E630A0-C761-4084-9952-7EC43DDFD2E3}" destId="{4690EA0E-9B31-422A-AC4D-2D7888CE9031}" srcOrd="0" destOrd="0" parTransId="{374B3DD7-0E16-41A5-B2BD-A0D9FC20B99F}" sibTransId="{A44F616D-C02E-4325-B843-0216A17EB2E4}"/>
    <dgm:cxn modelId="{30066CEC-FBE9-4FFE-AE48-82C664A6A14D}" type="presOf" srcId="{EA4E7E18-C28C-4834-B25F-FDC3794AA5F0}" destId="{3FA31BF4-3446-41CA-887F-97DBA7F7B0D8}" srcOrd="0" destOrd="0" presId="urn:microsoft.com/office/officeart/2005/8/layout/vList5"/>
    <dgm:cxn modelId="{4892E6C7-49C3-4E4C-81C5-B5B6DB7B4BDC}" srcId="{2E7DCD0D-8A1F-4084-AEAC-DE3460A2C2E9}" destId="{EA4E7E18-C28C-4834-B25F-FDC3794AA5F0}" srcOrd="0" destOrd="0" parTransId="{3E59C0FB-8913-44EF-B739-99B839BBAB49}" sibTransId="{BB579EF3-887F-4131-8806-B70988C621C6}"/>
    <dgm:cxn modelId="{369A134C-EBB5-4259-B448-EEFADE4FB590}" type="presOf" srcId="{09E630A0-C761-4084-9952-7EC43DDFD2E3}" destId="{616CFFD8-A8C5-48EA-9D51-D4532537D195}" srcOrd="0" destOrd="0" presId="urn:microsoft.com/office/officeart/2005/8/layout/vList5"/>
    <dgm:cxn modelId="{5ECBEDAA-A8EE-4071-AC2A-FCCAAA1BC25F}" srcId="{7D38BB9F-72B4-4F4D-91F5-55AC068D518C}" destId="{2E7DCD0D-8A1F-4084-AEAC-DE3460A2C2E9}" srcOrd="0" destOrd="0" parTransId="{0C4CEDED-5878-40EC-9E56-130C3FF020FB}" sibTransId="{B00CF875-D066-4713-8CC0-D47F65762737}"/>
    <dgm:cxn modelId="{EC2E789B-3801-40EF-A4FC-E2DC02050726}" type="presOf" srcId="{E7AF3B69-9F85-4A9A-8F1D-54C5E945F380}" destId="{75C24EE9-B7E9-457D-8E30-DD9B3530764A}" srcOrd="0" destOrd="0" presId="urn:microsoft.com/office/officeart/2005/8/layout/vList5"/>
    <dgm:cxn modelId="{1CDA7B03-B8D8-4900-97AD-0F30AB3526D1}" srcId="{7D38BB9F-72B4-4F4D-91F5-55AC068D518C}" destId="{E7AF3B69-9F85-4A9A-8F1D-54C5E945F380}" srcOrd="1" destOrd="0" parTransId="{989DF24D-3A92-48AC-AB3C-C7F74BD11702}" sibTransId="{5AF03190-94E6-4D0D-93D6-780BDA3CAC29}"/>
    <dgm:cxn modelId="{3EE639B6-960E-4827-ACF9-61A8D453527D}" srcId="{7D38BB9F-72B4-4F4D-91F5-55AC068D518C}" destId="{09E630A0-C761-4084-9952-7EC43DDFD2E3}" srcOrd="2" destOrd="0" parTransId="{1B7F2F70-8C47-4C40-94E3-EB41EB2EDF98}" sibTransId="{C2C8E28B-609C-46B5-BB34-7583C86B6D74}"/>
    <dgm:cxn modelId="{067BF6A7-7E0B-4077-84F7-35E5D6A92EC9}" type="presOf" srcId="{7D38BB9F-72B4-4F4D-91F5-55AC068D518C}" destId="{902D99A3-DFA4-43CB-B325-E943E5DFFF15}" srcOrd="0" destOrd="0" presId="urn:microsoft.com/office/officeart/2005/8/layout/vList5"/>
    <dgm:cxn modelId="{A8E96E6C-FF65-40C9-8C18-D7FED211B4E5}" srcId="{E7AF3B69-9F85-4A9A-8F1D-54C5E945F380}" destId="{7E0FC1FD-25C4-4B26-9261-6C682DA8C0E1}" srcOrd="0" destOrd="0" parTransId="{99DB9DFA-9795-4C54-8F0D-81708985B86A}" sibTransId="{F671890B-6103-4875-B5FA-6AC85F69D78E}"/>
    <dgm:cxn modelId="{6A98AAC0-0BEA-4476-AF7B-315F654D774F}" type="presOf" srcId="{4690EA0E-9B31-422A-AC4D-2D7888CE9031}" destId="{DE131129-63AA-458E-ACA8-F77E6115A480}" srcOrd="0" destOrd="0" presId="urn:microsoft.com/office/officeart/2005/8/layout/vList5"/>
    <dgm:cxn modelId="{9CBF8C5D-CBB8-4E94-A988-58DEB7E3AE3C}" type="presParOf" srcId="{902D99A3-DFA4-43CB-B325-E943E5DFFF15}" destId="{0245247E-735F-401A-9F0F-BD53C4777B33}" srcOrd="0" destOrd="0" presId="urn:microsoft.com/office/officeart/2005/8/layout/vList5"/>
    <dgm:cxn modelId="{B853F7A8-9572-40A2-9ED9-62211471BA38}" type="presParOf" srcId="{0245247E-735F-401A-9F0F-BD53C4777B33}" destId="{A4271227-46F1-484A-92C7-F14E8494FEE2}" srcOrd="0" destOrd="0" presId="urn:microsoft.com/office/officeart/2005/8/layout/vList5"/>
    <dgm:cxn modelId="{4C8A2D21-C8A6-4EDF-A702-C90893D20A9E}" type="presParOf" srcId="{0245247E-735F-401A-9F0F-BD53C4777B33}" destId="{3FA31BF4-3446-41CA-887F-97DBA7F7B0D8}" srcOrd="1" destOrd="0" presId="urn:microsoft.com/office/officeart/2005/8/layout/vList5"/>
    <dgm:cxn modelId="{0987D942-79B6-4192-87A6-6E17F4C55C9C}" type="presParOf" srcId="{902D99A3-DFA4-43CB-B325-E943E5DFFF15}" destId="{F1BB8726-6D46-47CB-91D9-26F51924F9F7}" srcOrd="1" destOrd="0" presId="urn:microsoft.com/office/officeart/2005/8/layout/vList5"/>
    <dgm:cxn modelId="{44AB27C1-59DE-41C0-957C-644FD7F2CE8E}" type="presParOf" srcId="{902D99A3-DFA4-43CB-B325-E943E5DFFF15}" destId="{74EF2A34-85AF-4A20-8E97-76705B0C11F5}" srcOrd="2" destOrd="0" presId="urn:microsoft.com/office/officeart/2005/8/layout/vList5"/>
    <dgm:cxn modelId="{1982DC28-EAFA-432A-845F-097067F2B4AB}" type="presParOf" srcId="{74EF2A34-85AF-4A20-8E97-76705B0C11F5}" destId="{75C24EE9-B7E9-457D-8E30-DD9B3530764A}" srcOrd="0" destOrd="0" presId="urn:microsoft.com/office/officeart/2005/8/layout/vList5"/>
    <dgm:cxn modelId="{3A87524A-72A6-480C-875B-7D5BB0187BE8}" type="presParOf" srcId="{74EF2A34-85AF-4A20-8E97-76705B0C11F5}" destId="{1B7D266C-DA9C-44EE-B7AD-7403EC4886B9}" srcOrd="1" destOrd="0" presId="urn:microsoft.com/office/officeart/2005/8/layout/vList5"/>
    <dgm:cxn modelId="{B8BC73DF-94B5-4039-B2F8-566439294CDE}" type="presParOf" srcId="{902D99A3-DFA4-43CB-B325-E943E5DFFF15}" destId="{AE9F5914-7607-481C-AFA4-318D4D95E7E9}" srcOrd="3" destOrd="0" presId="urn:microsoft.com/office/officeart/2005/8/layout/vList5"/>
    <dgm:cxn modelId="{E86C9C4E-FAFC-4480-B7E6-CA41E3E1A66E}" type="presParOf" srcId="{902D99A3-DFA4-43CB-B325-E943E5DFFF15}" destId="{FD76FD67-9E0B-4DCC-B884-15C68173BAD7}" srcOrd="4" destOrd="0" presId="urn:microsoft.com/office/officeart/2005/8/layout/vList5"/>
    <dgm:cxn modelId="{BB3F9EF1-7498-4B0D-AF2A-7890549A5DFB}" type="presParOf" srcId="{FD76FD67-9E0B-4DCC-B884-15C68173BAD7}" destId="{616CFFD8-A8C5-48EA-9D51-D4532537D195}" srcOrd="0" destOrd="0" presId="urn:microsoft.com/office/officeart/2005/8/layout/vList5"/>
    <dgm:cxn modelId="{D9D4C1EB-ABEA-4A40-83AD-ABCEEA09F568}" type="presParOf" srcId="{FD76FD67-9E0B-4DCC-B884-15C68173BAD7}" destId="{DE131129-63AA-458E-ACA8-F77E6115A48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6E439-2AF6-5142-85E4-17BBB79B87E2}">
      <dsp:nvSpPr>
        <dsp:cNvPr id="0" name=""/>
        <dsp:cNvSpPr/>
      </dsp:nvSpPr>
      <dsp:spPr>
        <a:xfrm rot="10800000">
          <a:off x="2118959" y="662"/>
          <a:ext cx="7326453" cy="107947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020" tIns="91440" rIns="170688" bIns="91440" numCol="1" spcCol="1270" anchor="ctr" anchorCtr="0">
          <a:noAutofit/>
        </a:bodyPr>
        <a:lstStyle/>
        <a:p>
          <a:pPr lvl="0" algn="l" defTabSz="1066800">
            <a:lnSpc>
              <a:spcPct val="90000"/>
            </a:lnSpc>
            <a:spcBef>
              <a:spcPct val="0"/>
            </a:spcBef>
            <a:spcAft>
              <a:spcPct val="35000"/>
            </a:spcAft>
          </a:pPr>
          <a:r>
            <a:rPr lang="en-US" sz="2400" kern="1200" dirty="0">
              <a:solidFill>
                <a:srgbClr val="002060"/>
              </a:solidFill>
            </a:rPr>
            <a:t>Specialist</a:t>
          </a:r>
          <a:r>
            <a:rPr lang="en-US" sz="2400" kern="1200" baseline="0" dirty="0">
              <a:solidFill>
                <a:srgbClr val="002060"/>
              </a:solidFill>
            </a:rPr>
            <a:t> housing </a:t>
          </a:r>
          <a:r>
            <a:rPr lang="en-US" sz="2400" kern="1200" dirty="0">
              <a:solidFill>
                <a:srgbClr val="002060"/>
              </a:solidFill>
            </a:rPr>
            <a:t>ICT &amp; finance</a:t>
          </a:r>
          <a:r>
            <a:rPr lang="en-US" sz="2400" kern="1200" baseline="0" dirty="0">
              <a:solidFill>
                <a:srgbClr val="002060"/>
              </a:solidFill>
            </a:rPr>
            <a:t> </a:t>
          </a:r>
          <a:r>
            <a:rPr lang="en-US" sz="2400" kern="1200" dirty="0">
              <a:solidFill>
                <a:srgbClr val="002060"/>
              </a:solidFill>
            </a:rPr>
            <a:t>consultants</a:t>
          </a:r>
        </a:p>
      </dsp:txBody>
      <dsp:txXfrm rot="10800000">
        <a:off x="2388828" y="662"/>
        <a:ext cx="7056584" cy="1079478"/>
      </dsp:txXfrm>
    </dsp:sp>
    <dsp:sp modelId="{D5E50370-1A71-5243-B608-BEEC233A4F02}">
      <dsp:nvSpPr>
        <dsp:cNvPr id="0" name=""/>
        <dsp:cNvSpPr/>
      </dsp:nvSpPr>
      <dsp:spPr>
        <a:xfrm>
          <a:off x="1571810" y="662"/>
          <a:ext cx="1094299" cy="107947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7E282CE-625C-314F-A3E0-FB31811697B5}">
      <dsp:nvSpPr>
        <dsp:cNvPr id="0" name=""/>
        <dsp:cNvSpPr/>
      </dsp:nvSpPr>
      <dsp:spPr>
        <a:xfrm rot="10800000">
          <a:off x="2115254" y="1357608"/>
          <a:ext cx="7326453" cy="107947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020" tIns="91440" rIns="170688" bIns="91440" numCol="1" spcCol="1270" anchor="ctr" anchorCtr="0">
          <a:noAutofit/>
        </a:bodyPr>
        <a:lstStyle/>
        <a:p>
          <a:pPr lvl="0" algn="l" defTabSz="1066800">
            <a:lnSpc>
              <a:spcPct val="90000"/>
            </a:lnSpc>
            <a:spcBef>
              <a:spcPct val="0"/>
            </a:spcBef>
            <a:spcAft>
              <a:spcPct val="35000"/>
            </a:spcAft>
          </a:pPr>
          <a:r>
            <a:rPr lang="en-US" sz="2400" kern="1200" dirty="0">
              <a:solidFill>
                <a:srgbClr val="002060"/>
              </a:solidFill>
            </a:rPr>
            <a:t>Lessons learned to create bespoke solutions</a:t>
          </a:r>
        </a:p>
      </dsp:txBody>
      <dsp:txXfrm rot="10800000">
        <a:off x="2385123" y="1357608"/>
        <a:ext cx="7056584" cy="1079478"/>
      </dsp:txXfrm>
    </dsp:sp>
    <dsp:sp modelId="{E235661D-E1AE-2642-B4D1-D5F07DA20774}">
      <dsp:nvSpPr>
        <dsp:cNvPr id="0" name=""/>
        <dsp:cNvSpPr/>
      </dsp:nvSpPr>
      <dsp:spPr>
        <a:xfrm>
          <a:off x="1575515" y="1357608"/>
          <a:ext cx="1079478" cy="107947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65447DE-E37F-E94E-A243-B809A33D9555}">
      <dsp:nvSpPr>
        <dsp:cNvPr id="0" name=""/>
        <dsp:cNvSpPr/>
      </dsp:nvSpPr>
      <dsp:spPr>
        <a:xfrm rot="10800000">
          <a:off x="2115254" y="2714555"/>
          <a:ext cx="7326453" cy="107947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020" tIns="91440" rIns="170688" bIns="91440" numCol="1" spcCol="1270" anchor="ctr" anchorCtr="0">
          <a:noAutofit/>
        </a:bodyPr>
        <a:lstStyle/>
        <a:p>
          <a:pPr lvl="0" algn="l" defTabSz="1066800">
            <a:lnSpc>
              <a:spcPct val="90000"/>
            </a:lnSpc>
            <a:spcBef>
              <a:spcPct val="0"/>
            </a:spcBef>
            <a:spcAft>
              <a:spcPct val="35000"/>
            </a:spcAft>
          </a:pPr>
          <a:r>
            <a:rPr lang="en-US" sz="2400" kern="1200" dirty="0">
              <a:solidFill>
                <a:srgbClr val="002060"/>
              </a:solidFill>
            </a:rPr>
            <a:t>Expertise from inside and outside sector</a:t>
          </a:r>
        </a:p>
      </dsp:txBody>
      <dsp:txXfrm rot="10800000">
        <a:off x="2385123" y="2714555"/>
        <a:ext cx="7056584" cy="1079478"/>
      </dsp:txXfrm>
    </dsp:sp>
    <dsp:sp modelId="{76D46E7C-98E5-0644-A693-49C7EF73C307}">
      <dsp:nvSpPr>
        <dsp:cNvPr id="0" name=""/>
        <dsp:cNvSpPr/>
      </dsp:nvSpPr>
      <dsp:spPr>
        <a:xfrm>
          <a:off x="1575515" y="2714555"/>
          <a:ext cx="1079478" cy="107947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6E439-2AF6-5142-85E4-17BBB79B87E2}">
      <dsp:nvSpPr>
        <dsp:cNvPr id="0" name=""/>
        <dsp:cNvSpPr/>
      </dsp:nvSpPr>
      <dsp:spPr>
        <a:xfrm rot="10800000">
          <a:off x="1835172" y="667"/>
          <a:ext cx="6512403" cy="77932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660" tIns="95250" rIns="177800" bIns="95250" numCol="1" spcCol="1270" anchor="ctr" anchorCtr="0">
          <a:noAutofit/>
        </a:bodyPr>
        <a:lstStyle/>
        <a:p>
          <a:pPr lvl="0" algn="l" defTabSz="1111250">
            <a:lnSpc>
              <a:spcPct val="90000"/>
            </a:lnSpc>
            <a:spcBef>
              <a:spcPct val="0"/>
            </a:spcBef>
            <a:spcAft>
              <a:spcPct val="35000"/>
            </a:spcAft>
          </a:pPr>
          <a:r>
            <a:rPr lang="en-US" sz="2500" kern="1200" dirty="0">
              <a:solidFill>
                <a:srgbClr val="002060"/>
              </a:solidFill>
            </a:rPr>
            <a:t>Accelerating shift to digital services</a:t>
          </a:r>
        </a:p>
      </dsp:txBody>
      <dsp:txXfrm rot="10800000">
        <a:off x="2030002" y="667"/>
        <a:ext cx="6317573" cy="779322"/>
      </dsp:txXfrm>
    </dsp:sp>
    <dsp:sp modelId="{D5E50370-1A71-5243-B608-BEEC233A4F02}">
      <dsp:nvSpPr>
        <dsp:cNvPr id="0" name=""/>
        <dsp:cNvSpPr/>
      </dsp:nvSpPr>
      <dsp:spPr>
        <a:xfrm>
          <a:off x="1445511" y="667"/>
          <a:ext cx="779322" cy="7793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7E282CE-625C-314F-A3E0-FB31811697B5}">
      <dsp:nvSpPr>
        <dsp:cNvPr id="0" name=""/>
        <dsp:cNvSpPr/>
      </dsp:nvSpPr>
      <dsp:spPr>
        <a:xfrm rot="10800000">
          <a:off x="1835172" y="1005347"/>
          <a:ext cx="6512403" cy="77932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660" tIns="95250" rIns="177800" bIns="95250" numCol="1" spcCol="1270" anchor="ctr" anchorCtr="0">
          <a:noAutofit/>
        </a:bodyPr>
        <a:lstStyle/>
        <a:p>
          <a:pPr lvl="0" algn="l" defTabSz="1111250">
            <a:lnSpc>
              <a:spcPct val="90000"/>
            </a:lnSpc>
            <a:spcBef>
              <a:spcPct val="0"/>
            </a:spcBef>
            <a:spcAft>
              <a:spcPct val="35000"/>
            </a:spcAft>
          </a:pPr>
          <a:r>
            <a:rPr lang="en-US" sz="2500" kern="1200" dirty="0">
              <a:solidFill>
                <a:srgbClr val="002060"/>
              </a:solidFill>
            </a:rPr>
            <a:t>Transformation of working practices</a:t>
          </a:r>
        </a:p>
      </dsp:txBody>
      <dsp:txXfrm rot="10800000">
        <a:off x="2030002" y="1005347"/>
        <a:ext cx="6317573" cy="779322"/>
      </dsp:txXfrm>
    </dsp:sp>
    <dsp:sp modelId="{E235661D-E1AE-2642-B4D1-D5F07DA20774}">
      <dsp:nvSpPr>
        <dsp:cNvPr id="0" name=""/>
        <dsp:cNvSpPr/>
      </dsp:nvSpPr>
      <dsp:spPr>
        <a:xfrm>
          <a:off x="1445511" y="1005347"/>
          <a:ext cx="779322" cy="7793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65447DE-E37F-E94E-A243-B809A33D9555}">
      <dsp:nvSpPr>
        <dsp:cNvPr id="0" name=""/>
        <dsp:cNvSpPr/>
      </dsp:nvSpPr>
      <dsp:spPr>
        <a:xfrm rot="10800000">
          <a:off x="1835172" y="2010026"/>
          <a:ext cx="6512403" cy="77932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660" tIns="95250" rIns="177800" bIns="95250" numCol="1" spcCol="1270" anchor="ctr" anchorCtr="0">
          <a:noAutofit/>
        </a:bodyPr>
        <a:lstStyle/>
        <a:p>
          <a:pPr lvl="0" algn="l" defTabSz="1111250">
            <a:lnSpc>
              <a:spcPct val="90000"/>
            </a:lnSpc>
            <a:spcBef>
              <a:spcPct val="0"/>
            </a:spcBef>
            <a:spcAft>
              <a:spcPct val="35000"/>
            </a:spcAft>
          </a:pPr>
          <a:r>
            <a:rPr lang="en-US" sz="2500" kern="1200" dirty="0">
              <a:solidFill>
                <a:srgbClr val="002060"/>
              </a:solidFill>
            </a:rPr>
            <a:t>Enabling new customer service strategy</a:t>
          </a:r>
        </a:p>
      </dsp:txBody>
      <dsp:txXfrm rot="10800000">
        <a:off x="2030002" y="2010026"/>
        <a:ext cx="6317573" cy="779322"/>
      </dsp:txXfrm>
    </dsp:sp>
    <dsp:sp modelId="{76D46E7C-98E5-0644-A693-49C7EF73C307}">
      <dsp:nvSpPr>
        <dsp:cNvPr id="0" name=""/>
        <dsp:cNvSpPr/>
      </dsp:nvSpPr>
      <dsp:spPr>
        <a:xfrm>
          <a:off x="1445511" y="2010026"/>
          <a:ext cx="779322" cy="7793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5BA2615-9B83-BE46-8B13-E25F2A0E2456}">
      <dsp:nvSpPr>
        <dsp:cNvPr id="0" name=""/>
        <dsp:cNvSpPr/>
      </dsp:nvSpPr>
      <dsp:spPr>
        <a:xfrm rot="10800000">
          <a:off x="1835172" y="3014705"/>
          <a:ext cx="6512403" cy="77932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3660" tIns="95250" rIns="177800" bIns="95250" numCol="1" spcCol="1270" anchor="ctr" anchorCtr="0">
          <a:noAutofit/>
        </a:bodyPr>
        <a:lstStyle/>
        <a:p>
          <a:pPr lvl="0" algn="l" defTabSz="1111250">
            <a:lnSpc>
              <a:spcPct val="90000"/>
            </a:lnSpc>
            <a:spcBef>
              <a:spcPct val="0"/>
            </a:spcBef>
            <a:spcAft>
              <a:spcPct val="35000"/>
            </a:spcAft>
          </a:pPr>
          <a:r>
            <a:rPr lang="en-US" sz="2500" kern="1200" dirty="0">
              <a:solidFill>
                <a:srgbClr val="002060"/>
              </a:solidFill>
            </a:rPr>
            <a:t>Enhancing stakeholder engagement</a:t>
          </a:r>
        </a:p>
      </dsp:txBody>
      <dsp:txXfrm rot="10800000">
        <a:off x="2030002" y="3014705"/>
        <a:ext cx="6317573" cy="779322"/>
      </dsp:txXfrm>
    </dsp:sp>
    <dsp:sp modelId="{45FFA385-93F3-2A41-A072-8EF1A005E374}">
      <dsp:nvSpPr>
        <dsp:cNvPr id="0" name=""/>
        <dsp:cNvSpPr/>
      </dsp:nvSpPr>
      <dsp:spPr>
        <a:xfrm>
          <a:off x="1445511" y="3014705"/>
          <a:ext cx="779322" cy="7793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05495-33DE-4871-BFFE-7DA6169883F4}">
      <dsp:nvSpPr>
        <dsp:cNvPr id="0" name=""/>
        <dsp:cNvSpPr/>
      </dsp:nvSpPr>
      <dsp:spPr>
        <a:xfrm>
          <a:off x="0" y="899074"/>
          <a:ext cx="2032239"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en-US" sz="4000" kern="1200" dirty="0"/>
            <a:t>Cash</a:t>
          </a:r>
        </a:p>
      </dsp:txBody>
      <dsp:txXfrm>
        <a:off x="0" y="899074"/>
        <a:ext cx="2032239" cy="792000"/>
      </dsp:txXfrm>
    </dsp:sp>
    <dsp:sp modelId="{EEA54391-0CC1-4A46-8128-3BDC1AF1006C}">
      <dsp:nvSpPr>
        <dsp:cNvPr id="0" name=""/>
        <dsp:cNvSpPr/>
      </dsp:nvSpPr>
      <dsp:spPr>
        <a:xfrm>
          <a:off x="2032239" y="305074"/>
          <a:ext cx="406447" cy="198000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CDB8E9-54D5-410F-BC48-2044B19CB1F8}">
      <dsp:nvSpPr>
        <dsp:cNvPr id="0" name=""/>
        <dsp:cNvSpPr/>
      </dsp:nvSpPr>
      <dsp:spPr>
        <a:xfrm>
          <a:off x="2601266" y="305074"/>
          <a:ext cx="5527691" cy="1980000"/>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285750" lvl="1" indent="-285750" algn="ctr" defTabSz="1778000">
            <a:lnSpc>
              <a:spcPct val="90000"/>
            </a:lnSpc>
            <a:spcBef>
              <a:spcPct val="0"/>
            </a:spcBef>
            <a:spcAft>
              <a:spcPct val="15000"/>
            </a:spcAft>
            <a:buFont typeface="Wingdings" charset="2"/>
            <a:buChar char="••"/>
          </a:pPr>
          <a:r>
            <a:rPr lang="en-GB" altLang="en-US" sz="4000" kern="1200" dirty="0">
              <a:latin typeface="Corbel" charset="0"/>
              <a:ea typeface="ＭＳ Ｐゴシック" charset="-128"/>
            </a:rPr>
            <a:t>Need to be able to collect 3x as much without it costing more</a:t>
          </a:r>
          <a:endParaRPr lang="en-US" sz="4000" kern="1200" dirty="0"/>
        </a:p>
      </dsp:txBody>
      <dsp:txXfrm>
        <a:off x="2601266" y="305074"/>
        <a:ext cx="5527691" cy="1980000"/>
      </dsp:txXfrm>
    </dsp:sp>
    <dsp:sp modelId="{57FE75F7-B2F5-4BA9-A5E5-B7398ECFEE44}">
      <dsp:nvSpPr>
        <dsp:cNvPr id="0" name=""/>
        <dsp:cNvSpPr/>
      </dsp:nvSpPr>
      <dsp:spPr>
        <a:xfrm>
          <a:off x="0" y="2466200"/>
          <a:ext cx="2034226"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en-US" sz="4000" kern="1200" dirty="0"/>
            <a:t>Audit</a:t>
          </a:r>
        </a:p>
      </dsp:txBody>
      <dsp:txXfrm>
        <a:off x="0" y="2466200"/>
        <a:ext cx="2034226" cy="792000"/>
      </dsp:txXfrm>
    </dsp:sp>
    <dsp:sp modelId="{9F3B243D-35C5-46B5-A0BF-8E025980AAB6}">
      <dsp:nvSpPr>
        <dsp:cNvPr id="0" name=""/>
        <dsp:cNvSpPr/>
      </dsp:nvSpPr>
      <dsp:spPr>
        <a:xfrm>
          <a:off x="2034225" y="2429075"/>
          <a:ext cx="406845" cy="86625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2D09C03-119E-4132-BCE2-B3AE6D440AC8}">
      <dsp:nvSpPr>
        <dsp:cNvPr id="0" name=""/>
        <dsp:cNvSpPr/>
      </dsp:nvSpPr>
      <dsp:spPr>
        <a:xfrm>
          <a:off x="2603809" y="2429075"/>
          <a:ext cx="5533094" cy="866250"/>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285750" lvl="1" indent="-285750" algn="ctr" defTabSz="1778000">
            <a:lnSpc>
              <a:spcPct val="90000"/>
            </a:lnSpc>
            <a:spcBef>
              <a:spcPct val="0"/>
            </a:spcBef>
            <a:spcAft>
              <a:spcPct val="15000"/>
            </a:spcAft>
            <a:buFont typeface="Wingdings" charset="2"/>
            <a:buChar char="••"/>
          </a:pPr>
          <a:r>
            <a:rPr lang="en-GB" altLang="en-US" sz="4000" kern="1200" dirty="0">
              <a:latin typeface="Corbel" charset="0"/>
              <a:ea typeface="ＭＳ Ｐゴシック" charset="-128"/>
            </a:rPr>
            <a:t>IDA’s and HCA audits</a:t>
          </a:r>
          <a:endParaRPr lang="en-US" sz="4000" kern="1200" dirty="0"/>
        </a:p>
      </dsp:txBody>
      <dsp:txXfrm>
        <a:off x="2603809" y="2429075"/>
        <a:ext cx="5533094" cy="866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31BF4-3446-41CA-887F-97DBA7F7B0D8}">
      <dsp:nvSpPr>
        <dsp:cNvPr id="0" name=""/>
        <dsp:cNvSpPr/>
      </dsp:nvSpPr>
      <dsp:spPr>
        <a:xfrm rot="5400000">
          <a:off x="5150634" y="-2165722"/>
          <a:ext cx="1047750"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Know your customers and have a close and dynamic relationship with them</a:t>
          </a:r>
          <a:endParaRPr lang="en-US" sz="2100" kern="1200" dirty="0"/>
        </a:p>
      </dsp:txBody>
      <dsp:txXfrm rot="-5400000">
        <a:off x="2851959" y="184100"/>
        <a:ext cx="5593955" cy="945456"/>
      </dsp:txXfrm>
    </dsp:sp>
    <dsp:sp modelId="{A4271227-46F1-484A-92C7-F14E8494FEE2}">
      <dsp:nvSpPr>
        <dsp:cNvPr id="0" name=""/>
        <dsp:cNvSpPr/>
      </dsp:nvSpPr>
      <dsp:spPr>
        <a:xfrm>
          <a:off x="294007" y="1984"/>
          <a:ext cx="2557950" cy="1309687"/>
        </a:xfrm>
        <a:prstGeom prst="roundRect">
          <a:avLst/>
        </a:prstGeom>
        <a:gradFill rotWithShape="0">
          <a:gsLst>
            <a:gs pos="100000">
              <a:srgbClr val="C77345"/>
            </a:gs>
            <a:gs pos="0">
              <a:srgbClr val="DA8E32"/>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Customer centric</a:t>
          </a:r>
        </a:p>
      </dsp:txBody>
      <dsp:txXfrm>
        <a:off x="357941" y="65918"/>
        <a:ext cx="2430082" cy="1181819"/>
      </dsp:txXfrm>
    </dsp:sp>
    <dsp:sp modelId="{1B7D266C-DA9C-44EE-B7AD-7403EC4886B9}">
      <dsp:nvSpPr>
        <dsp:cNvPr id="0" name=""/>
        <dsp:cNvSpPr/>
      </dsp:nvSpPr>
      <dsp:spPr>
        <a:xfrm rot="5400000">
          <a:off x="5180038" y="-790551"/>
          <a:ext cx="1047750"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Use data driven intelligence to improve both efficiency and service </a:t>
          </a:r>
          <a:endParaRPr lang="en-US" sz="2100" kern="1200" dirty="0"/>
        </a:p>
      </dsp:txBody>
      <dsp:txXfrm rot="-5400000">
        <a:off x="2881363" y="1559271"/>
        <a:ext cx="5593955" cy="945456"/>
      </dsp:txXfrm>
    </dsp:sp>
    <dsp:sp modelId="{75C24EE9-B7E9-457D-8E30-DD9B3530764A}">
      <dsp:nvSpPr>
        <dsp:cNvPr id="0" name=""/>
        <dsp:cNvSpPr/>
      </dsp:nvSpPr>
      <dsp:spPr>
        <a:xfrm>
          <a:off x="294007" y="1377156"/>
          <a:ext cx="2587354" cy="1309687"/>
        </a:xfrm>
        <a:prstGeom prst="roundRect">
          <a:avLst/>
        </a:prstGeom>
        <a:gradFill rotWithShape="0">
          <a:gsLst>
            <a:gs pos="0">
              <a:srgbClr val="C00000"/>
            </a:gs>
            <a:gs pos="100000">
              <a:srgbClr val="B35758"/>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Data-led insight</a:t>
          </a:r>
        </a:p>
      </dsp:txBody>
      <dsp:txXfrm>
        <a:off x="357941" y="1441090"/>
        <a:ext cx="2459486" cy="1181819"/>
      </dsp:txXfrm>
    </dsp:sp>
    <dsp:sp modelId="{DE131129-63AA-458E-ACA8-F77E6115A480}">
      <dsp:nvSpPr>
        <dsp:cNvPr id="0" name=""/>
        <dsp:cNvSpPr/>
      </dsp:nvSpPr>
      <dsp:spPr>
        <a:xfrm rot="5400000">
          <a:off x="5180038" y="584620"/>
          <a:ext cx="1047750"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Champion digital services whilst having power and ability to achieve cultural change</a:t>
          </a:r>
          <a:endParaRPr lang="en-US" sz="2100" kern="1200" dirty="0"/>
        </a:p>
      </dsp:txBody>
      <dsp:txXfrm rot="-5400000">
        <a:off x="2881363" y="2934443"/>
        <a:ext cx="5593955" cy="945456"/>
      </dsp:txXfrm>
    </dsp:sp>
    <dsp:sp modelId="{616CFFD8-A8C5-48EA-9D51-D4532537D195}">
      <dsp:nvSpPr>
        <dsp:cNvPr id="0" name=""/>
        <dsp:cNvSpPr/>
      </dsp:nvSpPr>
      <dsp:spPr>
        <a:xfrm>
          <a:off x="294007" y="2752328"/>
          <a:ext cx="2587354" cy="1309687"/>
        </a:xfrm>
        <a:prstGeom prst="roundRect">
          <a:avLst/>
        </a:prstGeom>
        <a:gradFill rotWithShape="0">
          <a:gsLst>
            <a:gs pos="67000">
              <a:srgbClr val="898D8D"/>
            </a:gs>
            <a:gs pos="0">
              <a:srgbClr val="6B6B6B"/>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a:t>Leadership</a:t>
          </a:r>
        </a:p>
      </dsp:txBody>
      <dsp:txXfrm>
        <a:off x="357941" y="2816262"/>
        <a:ext cx="2459486" cy="118181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0055" cy="467390"/>
          </a:xfrm>
          <a:prstGeom prst="rect">
            <a:avLst/>
          </a:prstGeom>
        </p:spPr>
        <p:txBody>
          <a:bodyPr vert="horz" lIns="92522" tIns="46261" rIns="92522" bIns="46261" rtlCol="0"/>
          <a:lstStyle>
            <a:lvl1pPr algn="l">
              <a:defRPr sz="1200"/>
            </a:lvl1pPr>
          </a:lstStyle>
          <a:p>
            <a:endParaRPr lang="en-US"/>
          </a:p>
        </p:txBody>
      </p:sp>
      <p:sp>
        <p:nvSpPr>
          <p:cNvPr id="3" name="Date Placeholder 2"/>
          <p:cNvSpPr>
            <a:spLocks noGrp="1"/>
          </p:cNvSpPr>
          <p:nvPr>
            <p:ph type="dt" sz="quarter" idx="1"/>
          </p:nvPr>
        </p:nvSpPr>
        <p:spPr>
          <a:xfrm>
            <a:off x="3895405" y="1"/>
            <a:ext cx="2980055" cy="467390"/>
          </a:xfrm>
          <a:prstGeom prst="rect">
            <a:avLst/>
          </a:prstGeom>
        </p:spPr>
        <p:txBody>
          <a:bodyPr vert="horz" lIns="92522" tIns="46261" rIns="92522" bIns="46261" rtlCol="0"/>
          <a:lstStyle>
            <a:lvl1pPr algn="r">
              <a:defRPr sz="1200"/>
            </a:lvl1pPr>
          </a:lstStyle>
          <a:p>
            <a:fld id="{4CE0EAD7-21D8-8848-8CE4-4E43DD7CDB8D}" type="datetimeFigureOut">
              <a:rPr lang="en-US" smtClean="0"/>
              <a:t>4/16/2018</a:t>
            </a:fld>
            <a:endParaRPr lang="en-US"/>
          </a:p>
        </p:txBody>
      </p:sp>
      <p:sp>
        <p:nvSpPr>
          <p:cNvPr id="4" name="Footer Placeholder 3"/>
          <p:cNvSpPr>
            <a:spLocks noGrp="1"/>
          </p:cNvSpPr>
          <p:nvPr>
            <p:ph type="ftr" sz="quarter" idx="2"/>
          </p:nvPr>
        </p:nvSpPr>
        <p:spPr>
          <a:xfrm>
            <a:off x="1" y="8848062"/>
            <a:ext cx="2980055" cy="467389"/>
          </a:xfrm>
          <a:prstGeom prst="rect">
            <a:avLst/>
          </a:prstGeom>
        </p:spPr>
        <p:txBody>
          <a:bodyPr vert="horz" lIns="92522" tIns="46261" rIns="92522" bIns="46261" rtlCol="0" anchor="b"/>
          <a:lstStyle>
            <a:lvl1pPr algn="l">
              <a:defRPr sz="1200"/>
            </a:lvl1pPr>
          </a:lstStyle>
          <a:p>
            <a:endParaRPr lang="en-US"/>
          </a:p>
        </p:txBody>
      </p:sp>
      <p:sp>
        <p:nvSpPr>
          <p:cNvPr id="5" name="Slide Number Placeholder 4"/>
          <p:cNvSpPr>
            <a:spLocks noGrp="1"/>
          </p:cNvSpPr>
          <p:nvPr>
            <p:ph type="sldNum" sz="quarter" idx="3"/>
          </p:nvPr>
        </p:nvSpPr>
        <p:spPr>
          <a:xfrm>
            <a:off x="3895405" y="8848062"/>
            <a:ext cx="2980055" cy="467389"/>
          </a:xfrm>
          <a:prstGeom prst="rect">
            <a:avLst/>
          </a:prstGeom>
        </p:spPr>
        <p:txBody>
          <a:bodyPr vert="horz" lIns="92522" tIns="46261" rIns="92522" bIns="46261" rtlCol="0" anchor="b"/>
          <a:lstStyle>
            <a:lvl1pPr algn="r">
              <a:defRPr sz="1200"/>
            </a:lvl1pPr>
          </a:lstStyle>
          <a:p>
            <a:fld id="{C3D86333-6D4E-A146-933E-56C02C9ECBB9}" type="slidenum">
              <a:rPr lang="en-US" smtClean="0"/>
              <a:t>‹#›</a:t>
            </a:fld>
            <a:endParaRPr lang="en-US"/>
          </a:p>
        </p:txBody>
      </p:sp>
    </p:spTree>
    <p:extLst>
      <p:ext uri="{BB962C8B-B14F-4D97-AF65-F5344CB8AC3E}">
        <p14:creationId xmlns:p14="http://schemas.microsoft.com/office/powerpoint/2010/main" val="938540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0055" cy="467390"/>
          </a:xfrm>
          <a:prstGeom prst="rect">
            <a:avLst/>
          </a:prstGeom>
        </p:spPr>
        <p:txBody>
          <a:bodyPr vert="horz" lIns="92522" tIns="46261" rIns="92522" bIns="46261" rtlCol="0"/>
          <a:lstStyle>
            <a:lvl1pPr algn="l">
              <a:defRPr sz="1200" dirty="0">
                <a:latin typeface="Arial" panose="020B0604020202020204" pitchFamily="34" charset="0"/>
                <a:ea typeface="+mn-ea"/>
                <a:cs typeface="+mn-cs"/>
              </a:defRPr>
            </a:lvl1pPr>
          </a:lstStyle>
          <a:p>
            <a:pPr>
              <a:defRPr/>
            </a:pPr>
            <a:endParaRPr lang="en-GB"/>
          </a:p>
        </p:txBody>
      </p:sp>
      <p:sp>
        <p:nvSpPr>
          <p:cNvPr id="3" name="Date Placeholder 2"/>
          <p:cNvSpPr>
            <a:spLocks noGrp="1"/>
          </p:cNvSpPr>
          <p:nvPr>
            <p:ph type="dt" idx="1"/>
          </p:nvPr>
        </p:nvSpPr>
        <p:spPr>
          <a:xfrm>
            <a:off x="3895405" y="1"/>
            <a:ext cx="2980055" cy="467390"/>
          </a:xfrm>
          <a:prstGeom prst="rect">
            <a:avLst/>
          </a:prstGeom>
        </p:spPr>
        <p:txBody>
          <a:bodyPr vert="horz" wrap="square" lIns="92522" tIns="46261" rIns="92522" bIns="46261" numCol="1" anchor="t" anchorCtr="0" compatLnSpc="1">
            <a:prstTxWarp prst="textNoShape">
              <a:avLst/>
            </a:prstTxWarp>
          </a:bodyPr>
          <a:lstStyle>
            <a:lvl1pPr algn="r">
              <a:defRPr sz="1200">
                <a:latin typeface="Arial" pitchFamily="4" charset="0"/>
                <a:ea typeface="ＭＳ Ｐゴシック" pitchFamily="4" charset="-128"/>
                <a:cs typeface="ＭＳ Ｐゴシック" pitchFamily="4" charset="-128"/>
              </a:defRPr>
            </a:lvl1pPr>
          </a:lstStyle>
          <a:p>
            <a:pPr>
              <a:defRPr/>
            </a:pPr>
            <a:fld id="{F5F2B0E2-00A3-2441-B060-93F8B35213F5}" type="datetime1">
              <a:rPr lang="en-GB"/>
              <a:pPr>
                <a:defRPr/>
              </a:pPr>
              <a:t>16/04/2018</a:t>
            </a:fld>
            <a:endParaRPr lang="en-GB" dirty="0"/>
          </a:p>
        </p:txBody>
      </p:sp>
      <p:sp>
        <p:nvSpPr>
          <p:cNvPr id="4" name="Slide Image Placeholder 3"/>
          <p:cNvSpPr>
            <a:spLocks noGrp="1" noRot="1" noChangeAspect="1"/>
          </p:cNvSpPr>
          <p:nvPr>
            <p:ph type="sldImg" idx="2"/>
          </p:nvPr>
        </p:nvSpPr>
        <p:spPr>
          <a:xfrm>
            <a:off x="1343025" y="1165225"/>
            <a:ext cx="4191000" cy="3143250"/>
          </a:xfrm>
          <a:prstGeom prst="rect">
            <a:avLst/>
          </a:prstGeom>
          <a:noFill/>
          <a:ln w="12700">
            <a:solidFill>
              <a:prstClr val="black"/>
            </a:solidFill>
          </a:ln>
        </p:spPr>
        <p:txBody>
          <a:bodyPr vert="horz" lIns="92522" tIns="46261" rIns="92522" bIns="46261" rtlCol="0" anchor="ctr"/>
          <a:lstStyle/>
          <a:p>
            <a:pPr lvl="0"/>
            <a:endParaRPr lang="en-GB" noProof="0" dirty="0"/>
          </a:p>
        </p:txBody>
      </p:sp>
      <p:sp>
        <p:nvSpPr>
          <p:cNvPr id="5" name="Notes Placeholder 4"/>
          <p:cNvSpPr>
            <a:spLocks noGrp="1"/>
          </p:cNvSpPr>
          <p:nvPr>
            <p:ph type="body" sz="quarter" idx="3"/>
          </p:nvPr>
        </p:nvSpPr>
        <p:spPr>
          <a:xfrm>
            <a:off x="687705" y="4483061"/>
            <a:ext cx="5501640" cy="3667958"/>
          </a:xfrm>
          <a:prstGeom prst="rect">
            <a:avLst/>
          </a:prstGeom>
        </p:spPr>
        <p:txBody>
          <a:bodyPr vert="horz" wrap="square" lIns="92522" tIns="46261" rIns="92522"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8848062"/>
            <a:ext cx="2980055" cy="467389"/>
          </a:xfrm>
          <a:prstGeom prst="rect">
            <a:avLst/>
          </a:prstGeom>
        </p:spPr>
        <p:txBody>
          <a:bodyPr vert="horz" lIns="92522" tIns="46261" rIns="92522" bIns="46261" rtlCol="0" anchor="b"/>
          <a:lstStyle>
            <a:lvl1pPr algn="l">
              <a:defRPr sz="1200" dirty="0">
                <a:latin typeface="Arial" panose="020B0604020202020204"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95405" y="8848062"/>
            <a:ext cx="2980055" cy="467389"/>
          </a:xfrm>
          <a:prstGeom prst="rect">
            <a:avLst/>
          </a:prstGeom>
        </p:spPr>
        <p:txBody>
          <a:bodyPr vert="horz" wrap="square" lIns="92522" tIns="46261" rIns="92522" bIns="46261" numCol="1" anchor="b" anchorCtr="0" compatLnSpc="1">
            <a:prstTxWarp prst="textNoShape">
              <a:avLst/>
            </a:prstTxWarp>
          </a:bodyPr>
          <a:lstStyle>
            <a:lvl1pPr algn="r">
              <a:defRPr sz="1200">
                <a:latin typeface="Arial" pitchFamily="4" charset="0"/>
                <a:ea typeface="ＭＳ Ｐゴシック" pitchFamily="4" charset="-128"/>
                <a:cs typeface="ＭＳ Ｐゴシック" pitchFamily="4" charset="-128"/>
              </a:defRPr>
            </a:lvl1pPr>
          </a:lstStyle>
          <a:p>
            <a:pPr>
              <a:defRPr/>
            </a:pPr>
            <a:fld id="{B9B130F6-71C7-F74D-80B1-7A014FD5C165}" type="slidenum">
              <a:rPr lang="en-GB"/>
              <a:pPr>
                <a:defRPr/>
              </a:pPr>
              <a:t>‹#›</a:t>
            </a:fld>
            <a:endParaRPr lang="en-GB" dirty="0"/>
          </a:p>
        </p:txBody>
      </p:sp>
    </p:spTree>
    <p:extLst>
      <p:ext uri="{BB962C8B-B14F-4D97-AF65-F5344CB8AC3E}">
        <p14:creationId xmlns:p14="http://schemas.microsoft.com/office/powerpoint/2010/main" val="208604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65225"/>
            <a:ext cx="4191000" cy="31432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1</a:t>
            </a:fld>
            <a:endParaRPr lang="en-GB" dirty="0"/>
          </a:p>
        </p:txBody>
      </p:sp>
    </p:spTree>
    <p:extLst>
      <p:ext uri="{BB962C8B-B14F-4D97-AF65-F5344CB8AC3E}">
        <p14:creationId xmlns:p14="http://schemas.microsoft.com/office/powerpoint/2010/main" val="308230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43025" y="1165225"/>
            <a:ext cx="4191000" cy="314325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r>
              <a:rPr lang="en-US" dirty="0">
                <a:ea typeface="ＭＳ Ｐゴシック" pitchFamily="-108" charset="-128"/>
                <a:cs typeface="ＭＳ Ｐゴシック" pitchFamily="-108" charset="-128"/>
              </a:rPr>
              <a:t>We</a:t>
            </a:r>
            <a:r>
              <a:rPr lang="en-US" baseline="0" dirty="0">
                <a:ea typeface="ＭＳ Ｐゴシック" pitchFamily="-108" charset="-128"/>
                <a:cs typeface="ＭＳ Ｐゴシック" pitchFamily="-108" charset="-128"/>
              </a:rPr>
              <a:t> are all changing the way we live our lives, ever increasing our use of digital services.</a:t>
            </a:r>
          </a:p>
          <a:p>
            <a:endParaRPr lang="en-US" baseline="0" dirty="0">
              <a:ea typeface="ＭＳ Ｐゴシック" pitchFamily="-108" charset="-128"/>
              <a:cs typeface="ＭＳ Ｐゴシック" pitchFamily="-108" charset="-128"/>
            </a:endParaRPr>
          </a:p>
          <a:p>
            <a:r>
              <a:rPr lang="en-US" baseline="0" dirty="0">
                <a:ea typeface="ＭＳ Ｐゴシック" pitchFamily="-108" charset="-128"/>
                <a:cs typeface="ＭＳ Ｐゴシック" pitchFamily="-108" charset="-128"/>
              </a:rPr>
              <a:t>(Justify by surveying audience as to who would now prefer to book a restaurant table by phone)</a:t>
            </a:r>
          </a:p>
          <a:p>
            <a:endParaRPr lang="en-US" baseline="0" dirty="0">
              <a:ea typeface="ＭＳ Ｐゴシック" pitchFamily="-108" charset="-128"/>
              <a:cs typeface="ＭＳ Ｐゴシック" pitchFamily="-108" charset="-128"/>
            </a:endParaRPr>
          </a:p>
          <a:p>
            <a:r>
              <a:rPr lang="en-US" baseline="0" dirty="0">
                <a:ea typeface="ＭＳ Ｐゴシック" pitchFamily="-108" charset="-128"/>
                <a:cs typeface="ＭＳ Ｐゴシック" pitchFamily="-108" charset="-128"/>
              </a:rPr>
              <a:t>And the benefit is not just for us. The restauranteur now can take bookings 24x7 and they are not interrupted while preparing food or laying the tables.</a:t>
            </a:r>
          </a:p>
          <a:p>
            <a:r>
              <a:rPr lang="en-US" baseline="0" dirty="0">
                <a:ea typeface="ＭＳ Ｐゴシック" pitchFamily="-108" charset="-128"/>
                <a:cs typeface="ＭＳ Ｐゴシック" pitchFamily="-108" charset="-128"/>
              </a:rPr>
              <a:t> </a:t>
            </a:r>
            <a:endParaRPr lang="en-US" dirty="0">
              <a:ea typeface="ＭＳ Ｐゴシック" pitchFamily="-108" charset="-128"/>
              <a:cs typeface="ＭＳ Ｐゴシック" pitchFamily="-108" charset="-128"/>
            </a:endParaRPr>
          </a:p>
          <a:p>
            <a:r>
              <a:rPr lang="en-US" dirty="0">
                <a:ea typeface="ＭＳ Ｐゴシック" pitchFamily="-108" charset="-128"/>
                <a:cs typeface="ＭＳ Ｐゴシック" pitchFamily="-108" charset="-128"/>
              </a:rPr>
              <a:t>We</a:t>
            </a:r>
            <a:r>
              <a:rPr lang="en-US" baseline="0" dirty="0">
                <a:ea typeface="ＭＳ Ｐゴシック" pitchFamily="-108" charset="-128"/>
                <a:cs typeface="ＭＳ Ｐゴシック" pitchFamily="-108" charset="-128"/>
              </a:rPr>
              <a:t> are changing the ways we ourselves want to deal with the people we take services from, so we need to embrace this opportunity to change and engage with our own customers differently</a:t>
            </a:r>
          </a:p>
          <a:p>
            <a:endParaRPr lang="en-US" dirty="0">
              <a:ea typeface="ＭＳ Ｐゴシック" pitchFamily="-108" charset="-128"/>
              <a:cs typeface="ＭＳ Ｐゴシック" pitchFamily="-108"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6A40B57D-4EDE-8940-BC8B-A59609AFBBA6}" type="slidenum">
              <a:rPr lang="en-GB">
                <a:latin typeface="Arial" pitchFamily="-108" charset="0"/>
                <a:ea typeface="ＭＳ Ｐゴシック" pitchFamily="-108" charset="-128"/>
                <a:cs typeface="ＭＳ Ｐゴシック" pitchFamily="-108" charset="-128"/>
              </a:rPr>
              <a:pPr/>
              <a:t>14</a:t>
            </a:fld>
            <a:endParaRPr lang="en-GB">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1639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significant are these potential savings?</a:t>
            </a:r>
          </a:p>
          <a:p>
            <a:endParaRPr lang="en-GB" dirty="0"/>
          </a:p>
          <a:p>
            <a:r>
              <a:rPr lang="en-GB" dirty="0"/>
              <a:t>It is widely reported that the</a:t>
            </a:r>
            <a:r>
              <a:rPr lang="en-GB" baseline="0" dirty="0"/>
              <a:t> cost of transacting online with a customer is only a few percent of that of the more traditional channels. This effectively means that if you can shift 50% of your transactions online, savings could be in the region of 50%. </a:t>
            </a:r>
          </a:p>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15</a:t>
            </a:fld>
            <a:endParaRPr lang="en-GB" dirty="0"/>
          </a:p>
        </p:txBody>
      </p:sp>
    </p:spTree>
    <p:extLst>
      <p:ext uri="{BB962C8B-B14F-4D97-AF65-F5344CB8AC3E}">
        <p14:creationId xmlns:p14="http://schemas.microsoft.com/office/powerpoint/2010/main" val="242671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Letter to HA Chairs from Julian Ashby</a:t>
            </a:r>
          </a:p>
          <a:p>
            <a:endParaRPr lang="en-GB" baseline="0" dirty="0"/>
          </a:p>
          <a:p>
            <a:r>
              <a:rPr lang="en-GB" baseline="0" dirty="0"/>
              <a:t>Since, benchmarking has started to receive greater focus.</a:t>
            </a:r>
          </a:p>
          <a:p>
            <a:endParaRPr lang="en-GB" dirty="0"/>
          </a:p>
          <a:p>
            <a:r>
              <a:rPr lang="en-GB" dirty="0"/>
              <a:t>LIBBERATING STAFF – not redundancy</a:t>
            </a:r>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16</a:t>
            </a:fld>
            <a:endParaRPr lang="en-GB" dirty="0"/>
          </a:p>
        </p:txBody>
      </p:sp>
    </p:spTree>
    <p:extLst>
      <p:ext uri="{BB962C8B-B14F-4D97-AF65-F5344CB8AC3E}">
        <p14:creationId xmlns:p14="http://schemas.microsoft.com/office/powerpoint/2010/main" val="390042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ＭＳ Ｐゴシック" pitchFamily="4" charset="-128"/>
                <a:cs typeface="ＭＳ Ｐゴシック" pitchFamily="4" charset="-128"/>
              </a:rPr>
              <a:t>Grenfell</a:t>
            </a:r>
          </a:p>
          <a:p>
            <a:r>
              <a:rPr lang="en-GB" sz="1200" b="1" i="0" kern="1200" dirty="0">
                <a:solidFill>
                  <a:schemeClr val="tx1"/>
                </a:solidFill>
                <a:effectLst/>
                <a:latin typeface="+mn-lt"/>
                <a:ea typeface="ＭＳ Ｐゴシック" pitchFamily="4" charset="-128"/>
                <a:cs typeface="ＭＳ Ｐゴシック" pitchFamily="4" charset="-128"/>
              </a:rPr>
              <a:t>Collection of service charges</a:t>
            </a:r>
          </a:p>
          <a:p>
            <a:r>
              <a:rPr lang="en-GB" sz="1200" b="1" i="0" kern="1200" dirty="0" err="1">
                <a:solidFill>
                  <a:schemeClr val="tx1"/>
                </a:solidFill>
                <a:effectLst/>
                <a:latin typeface="+mn-lt"/>
                <a:ea typeface="ＭＳ Ｐゴシック" pitchFamily="4" charset="-128"/>
                <a:cs typeface="ＭＳ Ｐゴシック" pitchFamily="4" charset="-128"/>
              </a:rPr>
              <a:t>Luminus</a:t>
            </a:r>
            <a:endParaRPr lang="en-GB" sz="1200" b="1" i="0" kern="1200" dirty="0">
              <a:solidFill>
                <a:schemeClr val="tx1"/>
              </a:solidFill>
              <a:effectLst/>
              <a:latin typeface="+mn-lt"/>
              <a:ea typeface="ＭＳ Ｐゴシック" pitchFamily="4" charset="-128"/>
              <a:cs typeface="ＭＳ Ｐゴシック" pitchFamily="4" charset="-128"/>
            </a:endParaRPr>
          </a:p>
          <a:p>
            <a:r>
              <a:rPr lang="en-GB" sz="1200" b="1" i="0" kern="1200" dirty="0">
                <a:solidFill>
                  <a:schemeClr val="tx1"/>
                </a:solidFill>
                <a:effectLst/>
                <a:latin typeface="+mn-lt"/>
                <a:ea typeface="ＭＳ Ｐゴシック" pitchFamily="4" charset="-128"/>
                <a:cs typeface="ＭＳ Ｐゴシック" pitchFamily="4" charset="-128"/>
              </a:rPr>
              <a:t>GDPR</a:t>
            </a:r>
          </a:p>
          <a:p>
            <a:r>
              <a:rPr lang="en-GB" sz="1200" b="1" i="0" kern="1200" dirty="0">
                <a:solidFill>
                  <a:schemeClr val="tx1"/>
                </a:solidFill>
                <a:effectLst/>
                <a:latin typeface="+mn-lt"/>
                <a:ea typeface="ＭＳ Ｐゴシック" pitchFamily="4" charset="-128"/>
                <a:cs typeface="ＭＳ Ｐゴシック" pitchFamily="4" charset="-128"/>
              </a:rPr>
              <a:t>Retention and disposal of data - minimise what you collect - back-up and security</a:t>
            </a:r>
          </a:p>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17</a:t>
            </a:fld>
            <a:endParaRPr lang="en-GB" dirty="0"/>
          </a:p>
        </p:txBody>
      </p:sp>
    </p:spTree>
    <p:extLst>
      <p:ext uri="{BB962C8B-B14F-4D97-AF65-F5344CB8AC3E}">
        <p14:creationId xmlns:p14="http://schemas.microsoft.com/office/powerpoint/2010/main" val="118494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7387" cy="3375025"/>
          </a:xfrm>
        </p:spPr>
      </p:sp>
      <p:sp>
        <p:nvSpPr>
          <p:cNvPr id="3" name="Notes Placeholder 2"/>
          <p:cNvSpPr>
            <a:spLocks noGrp="1"/>
          </p:cNvSpPr>
          <p:nvPr>
            <p:ph type="body" idx="1"/>
          </p:nvPr>
        </p:nvSpPr>
        <p:spPr/>
        <p:txBody>
          <a:bodyPr/>
          <a:lstStyle/>
          <a:p>
            <a:r>
              <a:rPr lang="en-GB" dirty="0"/>
              <a:t>We also need to address major new challenges.</a:t>
            </a:r>
          </a:p>
          <a:p>
            <a:endParaRPr lang="en-GB" dirty="0"/>
          </a:p>
          <a:p>
            <a:r>
              <a:rPr lang="en-GB" dirty="0"/>
              <a:t>UC, now scheduled to be fully</a:t>
            </a:r>
            <a:r>
              <a:rPr lang="en-GB" baseline="0" dirty="0"/>
              <a:t> </a:t>
            </a:r>
            <a:r>
              <a:rPr lang="en-GB" dirty="0"/>
              <a:t>in place by 2022, will mean that we have to collect 3x</a:t>
            </a:r>
            <a:r>
              <a:rPr lang="en-GB" baseline="0" dirty="0"/>
              <a:t> more cash that we’ve had to. Automated digital credit control processes are standard for many organisation.</a:t>
            </a:r>
          </a:p>
          <a:p>
            <a:endParaRPr lang="en-GB" baseline="0" dirty="0"/>
          </a:p>
          <a:p>
            <a:r>
              <a:rPr lang="en-GB" baseline="0" dirty="0"/>
              <a:t>It probably comes as no surprise that we have seen an increased focus on data governance since the Grenfell tragedy. The HCA have also confirmed that if you have over 1,000 units and haven’t had an audit, it’s coming.</a:t>
            </a:r>
            <a:r>
              <a:rPr lang="en-GB" dirty="0"/>
              <a:t> IDA’s/audits require</a:t>
            </a:r>
            <a:r>
              <a:rPr lang="en-GB" baseline="0" dirty="0"/>
              <a:t> accurate, accessible, but secure data and this also sits at the heart of offering customers digital, self-service. Get one right and you will be ready for the other.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18</a:t>
            </a:fld>
            <a:endParaRPr lang="en-GB" dirty="0"/>
          </a:p>
        </p:txBody>
      </p:sp>
    </p:spTree>
    <p:extLst>
      <p:ext uri="{BB962C8B-B14F-4D97-AF65-F5344CB8AC3E}">
        <p14:creationId xmlns:p14="http://schemas.microsoft.com/office/powerpoint/2010/main" val="382436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343025" y="1165225"/>
            <a:ext cx="4191000" cy="3143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ea typeface="ＭＳ Ｐゴシック" charset="-128"/>
              </a:rPr>
              <a:t>There are challenges</a:t>
            </a:r>
          </a:p>
          <a:p>
            <a:pPr eaLnBrk="1" hangingPunct="1">
              <a:spcBef>
                <a:spcPct val="0"/>
              </a:spcBef>
            </a:pPr>
            <a:endParaRPr lang="en-GB" altLang="en-US" dirty="0">
              <a:ea typeface="ＭＳ Ｐゴシック" charset="-128"/>
            </a:endParaRPr>
          </a:p>
          <a:p>
            <a:pPr eaLnBrk="1" hangingPunct="1">
              <a:spcBef>
                <a:spcPct val="0"/>
              </a:spcBef>
            </a:pPr>
            <a:r>
              <a:rPr lang="en-GB" altLang="en-US" dirty="0">
                <a:ea typeface="ＭＳ Ｐゴシック" charset="-128"/>
              </a:rPr>
              <a:t>We need to integrate our software systems so that to</a:t>
            </a:r>
            <a:r>
              <a:rPr lang="en-GB" altLang="en-US" baseline="0" dirty="0">
                <a:ea typeface="ＭＳ Ｐゴシック" charset="-128"/>
              </a:rPr>
              <a:t> customers they appear as a single system </a:t>
            </a:r>
          </a:p>
          <a:p>
            <a:pPr eaLnBrk="1" hangingPunct="1">
              <a:spcBef>
                <a:spcPct val="0"/>
              </a:spcBef>
            </a:pPr>
            <a:r>
              <a:rPr lang="en-GB" altLang="en-US" baseline="0" dirty="0">
                <a:ea typeface="ＭＳ Ｐゴシック" charset="-128"/>
              </a:rPr>
              <a:t>We need to change our operating processes</a:t>
            </a:r>
          </a:p>
          <a:p>
            <a:pPr eaLnBrk="1" hangingPunct="1">
              <a:spcBef>
                <a:spcPct val="0"/>
              </a:spcBef>
            </a:pPr>
            <a:r>
              <a:rPr lang="en-GB" altLang="en-US" baseline="0" dirty="0">
                <a:ea typeface="ＭＳ Ｐゴシック" charset="-128"/>
              </a:rPr>
              <a:t>We need to attract our customers to engage with us online, assisting those that struggle</a:t>
            </a:r>
          </a:p>
          <a:p>
            <a:pPr eaLnBrk="1" hangingPunct="1">
              <a:spcBef>
                <a:spcPct val="0"/>
              </a:spcBef>
            </a:pPr>
            <a:endParaRPr lang="en-GB" altLang="en-US" baseline="0" dirty="0">
              <a:ea typeface="ＭＳ Ｐゴシック" charset="-128"/>
            </a:endParaRPr>
          </a:p>
          <a:p>
            <a:pPr eaLnBrk="1" hangingPunct="1">
              <a:spcBef>
                <a:spcPct val="0"/>
              </a:spcBef>
            </a:pPr>
            <a:r>
              <a:rPr lang="en-GB" altLang="en-US" b="1" baseline="0" dirty="0">
                <a:ea typeface="ＭＳ Ｐゴシック" charset="-128"/>
              </a:rPr>
              <a:t>TECHNICAL SKILL AND UNDERSTANDING AT EXECUTIVE LEVEL</a:t>
            </a:r>
          </a:p>
          <a:p>
            <a:pPr eaLnBrk="1" hangingPunct="1">
              <a:spcBef>
                <a:spcPct val="0"/>
              </a:spcBef>
            </a:pPr>
            <a:endParaRPr lang="en-GB" altLang="en-US" baseline="0" dirty="0">
              <a:ea typeface="ＭＳ Ｐゴシック" charset="-128"/>
            </a:endParaRPr>
          </a:p>
          <a:p>
            <a:pPr eaLnBrk="1" hangingPunct="1">
              <a:spcBef>
                <a:spcPct val="0"/>
              </a:spcBef>
            </a:pPr>
            <a:r>
              <a:rPr lang="en-GB" altLang="en-US" baseline="0" dirty="0">
                <a:ea typeface="ＭＳ Ｐゴシック" charset="-128"/>
              </a:rPr>
              <a:t>This is not about making minor changes, it is about making fundamental changes to the way we operate. As David Orr said at the NHF IT Conference…We need cars, not faster horses. </a:t>
            </a:r>
            <a:endParaRPr lang="en-GB" altLang="en-US" dirty="0">
              <a:ea typeface="ＭＳ Ｐゴシック"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8380871" indent="-37918257">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62614" eaLnBrk="0" fontAlgn="base" hangingPunct="0">
              <a:spcBef>
                <a:spcPct val="0"/>
              </a:spcBef>
              <a:spcAft>
                <a:spcPct val="0"/>
              </a:spcAft>
              <a:defRPr sz="2400">
                <a:solidFill>
                  <a:schemeClr val="tx1"/>
                </a:solidFill>
                <a:latin typeface="Arial" charset="0"/>
                <a:ea typeface="ＭＳ Ｐゴシック" charset="-128"/>
              </a:defRPr>
            </a:lvl6pPr>
            <a:lvl7pPr marL="925227" eaLnBrk="0" fontAlgn="base" hangingPunct="0">
              <a:spcBef>
                <a:spcPct val="0"/>
              </a:spcBef>
              <a:spcAft>
                <a:spcPct val="0"/>
              </a:spcAft>
              <a:defRPr sz="2400">
                <a:solidFill>
                  <a:schemeClr val="tx1"/>
                </a:solidFill>
                <a:latin typeface="Arial" charset="0"/>
                <a:ea typeface="ＭＳ Ｐゴシック" charset="-128"/>
              </a:defRPr>
            </a:lvl7pPr>
            <a:lvl8pPr marL="1387841" eaLnBrk="0" fontAlgn="base" hangingPunct="0">
              <a:spcBef>
                <a:spcPct val="0"/>
              </a:spcBef>
              <a:spcAft>
                <a:spcPct val="0"/>
              </a:spcAft>
              <a:defRPr sz="2400">
                <a:solidFill>
                  <a:schemeClr val="tx1"/>
                </a:solidFill>
                <a:latin typeface="Arial" charset="0"/>
                <a:ea typeface="ＭＳ Ｐゴシック" charset="-128"/>
              </a:defRPr>
            </a:lvl8pPr>
            <a:lvl9pPr marL="1850455" eaLnBrk="0" fontAlgn="base" hangingPunct="0">
              <a:spcBef>
                <a:spcPct val="0"/>
              </a:spcBef>
              <a:spcAft>
                <a:spcPct val="0"/>
              </a:spcAft>
              <a:defRPr sz="2400">
                <a:solidFill>
                  <a:schemeClr val="tx1"/>
                </a:solidFill>
                <a:latin typeface="Arial" charset="0"/>
                <a:ea typeface="ＭＳ Ｐゴシック" charset="-128"/>
              </a:defRPr>
            </a:lvl9pPr>
          </a:lstStyle>
          <a:p>
            <a:fld id="{B708CC4D-4368-2C4C-9873-8BC3722E82E3}" type="slidenum">
              <a:rPr lang="en-GB" altLang="en-US" sz="1200"/>
              <a:pPr/>
              <a:t>20</a:t>
            </a:fld>
            <a:endParaRPr lang="en-GB" altLang="en-US" sz="1200"/>
          </a:p>
        </p:txBody>
      </p:sp>
    </p:spTree>
    <p:extLst>
      <p:ext uri="{BB962C8B-B14F-4D97-AF65-F5344CB8AC3E}">
        <p14:creationId xmlns:p14="http://schemas.microsoft.com/office/powerpoint/2010/main" val="201051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D2C9A8-118C-45DE-9751-A06319AF92DE}" type="slidenum">
              <a:rPr lang="en-GB" altLang="en-US" smtClean="0"/>
              <a:pPr/>
              <a:t>21</a:t>
            </a:fld>
            <a:endParaRPr lang="en-GB" altLang="en-US" dirty="0"/>
          </a:p>
        </p:txBody>
      </p:sp>
    </p:spTree>
    <p:extLst>
      <p:ext uri="{BB962C8B-B14F-4D97-AF65-F5344CB8AC3E}">
        <p14:creationId xmlns:p14="http://schemas.microsoft.com/office/powerpoint/2010/main" val="84653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65225"/>
            <a:ext cx="4191000" cy="3143250"/>
          </a:xfrm>
        </p:spPr>
      </p:sp>
      <p:sp>
        <p:nvSpPr>
          <p:cNvPr id="3" name="Notes Placeholder 2"/>
          <p:cNvSpPr>
            <a:spLocks noGrp="1"/>
          </p:cNvSpPr>
          <p:nvPr>
            <p:ph type="body" idx="1"/>
          </p:nvPr>
        </p:nvSpPr>
        <p:spPr/>
        <p:txBody>
          <a:bodyPr/>
          <a:lstStyle/>
          <a:p>
            <a:r>
              <a:rPr lang="en-GB" sz="1100" dirty="0"/>
              <a:t>Example and in my view the leading light:</a:t>
            </a:r>
          </a:p>
          <a:p>
            <a:endParaRPr lang="en-GB" sz="1100" dirty="0"/>
          </a:p>
          <a:p>
            <a:r>
              <a:rPr lang="en-GB" sz="1100" dirty="0" err="1"/>
              <a:t>Elha</a:t>
            </a:r>
            <a:r>
              <a:rPr lang="en-GB" sz="1100" dirty="0"/>
              <a:t> introduced a new customer portal that integrates the HMS (SDM), workforce automation (</a:t>
            </a:r>
            <a:r>
              <a:rPr lang="en-GB" sz="1100" dirty="0" err="1"/>
              <a:t>Kirona</a:t>
            </a:r>
            <a:r>
              <a:rPr lang="en-GB" sz="1100" dirty="0"/>
              <a:t> </a:t>
            </a:r>
            <a:r>
              <a:rPr lang="en-GB" sz="1100" dirty="0" err="1"/>
              <a:t>Optitime</a:t>
            </a:r>
            <a:r>
              <a:rPr lang="en-GB" sz="1100" dirty="0"/>
              <a:t>), </a:t>
            </a:r>
            <a:r>
              <a:rPr lang="en-GB" sz="1100" dirty="0" err="1"/>
              <a:t>Reapirs</a:t>
            </a:r>
            <a:r>
              <a:rPr lang="en-GB" sz="1100" dirty="0"/>
              <a:t> (Northgate Responsive Repairs) and payment (WorldPay). 3C assisted in facilitating</a:t>
            </a:r>
            <a:r>
              <a:rPr lang="en-GB" sz="1100" baseline="0" dirty="0"/>
              <a:t> this process.</a:t>
            </a:r>
            <a:endParaRPr lang="en-GB" sz="1100" dirty="0"/>
          </a:p>
          <a:p>
            <a:endParaRPr lang="en-GB" sz="1100" dirty="0"/>
          </a:p>
          <a:p>
            <a:r>
              <a:rPr lang="en-GB" sz="1100" dirty="0"/>
              <a:t>It is fairly straight forward to integrate with other scheduling tools, repair pickers and payment gateways - they are just individual modules that can be switched as required.</a:t>
            </a:r>
          </a:p>
          <a:p>
            <a:endParaRPr lang="en-GB" sz="1100" dirty="0"/>
          </a:p>
          <a:p>
            <a:r>
              <a:rPr lang="en-GB" sz="1100" dirty="0"/>
              <a:t>Worked started January 2016. My Home fully live January 2017. Website,</a:t>
            </a:r>
            <a:r>
              <a:rPr lang="en-GB" sz="1100" baseline="0" dirty="0"/>
              <a:t> </a:t>
            </a:r>
            <a:r>
              <a:rPr lang="en-GB" sz="1100" dirty="0"/>
              <a:t>elha.com, has also been spruced up and given a fresh new look.</a:t>
            </a:r>
          </a:p>
          <a:p>
            <a:endParaRPr lang="en-GB" sz="1100" dirty="0"/>
          </a:p>
          <a:p>
            <a:r>
              <a:rPr lang="en-GB" sz="1100" dirty="0"/>
              <a:t>True self-service has arrived, with tenants able to file and retrieve their own documents, make rent payments (which instantly update rent statements), book and confirm their own repair appointments, check their calendar for bin dates, stair cleaning dates, make repair appointments and so on, as well as get information about their home such as how to use their heating systems or where to locate their stopcocks. </a:t>
            </a:r>
          </a:p>
          <a:p>
            <a:endParaRPr lang="en-GB" sz="1100" dirty="0"/>
          </a:p>
          <a:p>
            <a:r>
              <a:rPr lang="en-GB" sz="1100" dirty="0"/>
              <a:t>Behind the scenes, administration is reduced as tenants take on basic administrative tasks such as filing, maintaining their own tenancy records, posting rent payments and booking repair appointments – all without any involvement from staff.  Paper free status makes the mail room more efficient, and the automatic filing system means time can be spent on more productive tasks – but more importantly with tenants able to see documents the instant they are created, there’s no more waiting for the postman!</a:t>
            </a:r>
          </a:p>
          <a:p>
            <a:endParaRPr lang="en-GB" sz="1100" dirty="0"/>
          </a:p>
          <a:p>
            <a:r>
              <a:rPr lang="en-GB" sz="1100" dirty="0"/>
              <a:t>The new services have taken 18 months to design, deliver and test, but as they have been developed in partnership with the Association’s software suppliers, SDM, the new Digital Module is now available for other SDM customers to adopt, the introduction</a:t>
            </a:r>
            <a:r>
              <a:rPr lang="en-GB" sz="1100" baseline="0" dirty="0"/>
              <a:t> of the portal to other customers will be far quicker.</a:t>
            </a:r>
          </a:p>
          <a:p>
            <a:endParaRPr lang="en-GB" sz="1100" baseline="0" dirty="0"/>
          </a:p>
          <a:p>
            <a:r>
              <a:rPr lang="en-GB" sz="1100" dirty="0"/>
              <a:t>Chief Executive, Martin Pollhammer, said </a:t>
            </a:r>
          </a:p>
          <a:p>
            <a:r>
              <a:rPr lang="en-GB" sz="1100" dirty="0"/>
              <a:t>“Developing My Home has been a fantastic journey for us, and we’re delighted with the results – they are much better than we ever hoped for.  We now start the process of watching, learning and adapting as our tenants start to use our services, and we change the way we do our business.  We know we have entered a slightly strange but wonderful world – and we are ready to do some exploring.”</a:t>
            </a:r>
          </a:p>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22</a:t>
            </a:fld>
            <a:endParaRPr lang="en-GB" dirty="0"/>
          </a:p>
        </p:txBody>
      </p:sp>
    </p:spTree>
    <p:extLst>
      <p:ext uri="{BB962C8B-B14F-4D97-AF65-F5344CB8AC3E}">
        <p14:creationId xmlns:p14="http://schemas.microsoft.com/office/powerpoint/2010/main" val="351555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65225"/>
            <a:ext cx="4191000" cy="31432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23</a:t>
            </a:fld>
            <a:endParaRPr lang="en-GB" dirty="0"/>
          </a:p>
        </p:txBody>
      </p:sp>
    </p:spTree>
    <p:extLst>
      <p:ext uri="{BB962C8B-B14F-4D97-AF65-F5344CB8AC3E}">
        <p14:creationId xmlns:p14="http://schemas.microsoft.com/office/powerpoint/2010/main" val="418797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65225"/>
            <a:ext cx="4191000" cy="31432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24</a:t>
            </a:fld>
            <a:endParaRPr lang="en-GB" dirty="0"/>
          </a:p>
        </p:txBody>
      </p:sp>
    </p:spTree>
    <p:extLst>
      <p:ext uri="{BB962C8B-B14F-4D97-AF65-F5344CB8AC3E}">
        <p14:creationId xmlns:p14="http://schemas.microsoft.com/office/powerpoint/2010/main" val="165307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43025" y="1165225"/>
            <a:ext cx="4191000" cy="314325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algn="l">
              <a:buFont typeface="Wingdings" pitchFamily="-108" charset="2"/>
              <a:buNone/>
            </a:pPr>
            <a:r>
              <a:rPr lang="en-GB" sz="1100" dirty="0">
                <a:latin typeface="Corbel" pitchFamily="-108" charset="0"/>
                <a:ea typeface="Corbel" pitchFamily="-108" charset="0"/>
                <a:cs typeface="Corbel" pitchFamily="-108" charset="0"/>
              </a:rPr>
              <a:t>3C are one of the largest provider of salaried ICT consultants to the social housing sector. We have worked with over 150 different housing associations over the last 5 years, some that</a:t>
            </a:r>
            <a:r>
              <a:rPr lang="en-GB" sz="1100" baseline="0" dirty="0">
                <a:latin typeface="Corbel" pitchFamily="-108" charset="0"/>
                <a:ea typeface="Corbel" pitchFamily="-108" charset="0"/>
                <a:cs typeface="Corbel" pitchFamily="-108" charset="0"/>
              </a:rPr>
              <a:t> are now recognised as being leaders in digital business transformation. We are ideally placed to assist providers achieve their strategic ambition through ICT.</a:t>
            </a:r>
          </a:p>
          <a:p>
            <a:pPr algn="l">
              <a:buFont typeface="Wingdings" pitchFamily="-108" charset="2"/>
              <a:buNone/>
            </a:pPr>
            <a:endParaRPr lang="en-GB" sz="1100" baseline="0" dirty="0">
              <a:latin typeface="Corbel" pitchFamily="-108" charset="0"/>
              <a:ea typeface="Corbel" pitchFamily="-108" charset="0"/>
              <a:cs typeface="Corbel" pitchFamily="-108" charset="0"/>
            </a:endParaRPr>
          </a:p>
          <a:p>
            <a:pPr algn="l">
              <a:buFont typeface="Wingdings" pitchFamily="-108" charset="2"/>
              <a:buNone/>
            </a:pPr>
            <a:r>
              <a:rPr lang="en-GB" sz="1100" b="1" baseline="0" dirty="0">
                <a:latin typeface="Corbel" pitchFamily="-108" charset="0"/>
                <a:ea typeface="Corbel" pitchFamily="-108" charset="0"/>
                <a:cs typeface="Corbel" pitchFamily="-108" charset="0"/>
              </a:rPr>
              <a:t>SHORTLISED BY THE NHF FOR THE BEST EXTERNAL PROFESSIONAL ADVISOR</a:t>
            </a:r>
          </a:p>
          <a:p>
            <a:pPr algn="l">
              <a:buFont typeface="Wingdings" pitchFamily="-108" charset="2"/>
              <a:buNone/>
            </a:pPr>
            <a:endParaRPr lang="en-GB" sz="1100" baseline="0" dirty="0">
              <a:latin typeface="Corbel" pitchFamily="-108" charset="0"/>
              <a:ea typeface="Corbel" pitchFamily="-108" charset="0"/>
              <a:cs typeface="Corbel" pitchFamily="-108" charset="0"/>
            </a:endParaRPr>
          </a:p>
          <a:p>
            <a:pPr algn="l">
              <a:buFont typeface="Wingdings" pitchFamily="-108" charset="2"/>
              <a:buNone/>
            </a:pPr>
            <a:r>
              <a:rPr lang="en-GB" sz="1100" baseline="0" dirty="0">
                <a:latin typeface="Corbel" pitchFamily="-108" charset="0"/>
                <a:ea typeface="Corbel" pitchFamily="-108" charset="0"/>
                <a:cs typeface="Corbel" pitchFamily="-108" charset="0"/>
              </a:rPr>
              <a:t>I myself don’t originally come from the sector. For 18 years I was MD of two IT Services businesses. In 2008, when the banking crisis hit, we were forced to change our operating model to improve profitability and performance without impacting service. Better use of technology (new systems and a customer portal) transformed the way we operated. There were no redundancies, but over the next 5 years the business grew by over double and yet we only took on two additional members of staff in the contact centre.</a:t>
            </a:r>
          </a:p>
          <a:p>
            <a:pPr algn="l">
              <a:buFont typeface="Wingdings" pitchFamily="-108" charset="2"/>
              <a:buNone/>
            </a:pPr>
            <a:r>
              <a:rPr lang="en-GB" sz="1100" baseline="0" dirty="0">
                <a:latin typeface="Corbel" pitchFamily="-108" charset="0"/>
                <a:ea typeface="Corbel" pitchFamily="-108" charset="0"/>
                <a:cs typeface="Corbel" pitchFamily="-108" charset="0"/>
              </a:rPr>
              <a:t> </a:t>
            </a:r>
          </a:p>
          <a:p>
            <a:pPr algn="l">
              <a:buFont typeface="Wingdings" pitchFamily="-108" charset="2"/>
              <a:buNone/>
            </a:pPr>
            <a:r>
              <a:rPr lang="en-GB" sz="1100" dirty="0"/>
              <a:t>3C's mission statement is "To empower people to deliver social value". This sits at the core of the services we provide, mentoring teams to continue our work after we have gone.</a:t>
            </a:r>
            <a:endParaRPr lang="en-GB" sz="1100" dirty="0">
              <a:latin typeface="Corbel" pitchFamily="-108" charset="0"/>
              <a:ea typeface="Corbel" pitchFamily="-108" charset="0"/>
              <a:cs typeface="Corbel" pitchFamily="-108" charset="0"/>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6A40B57D-4EDE-8940-BC8B-A59609AFBBA6}" type="slidenum">
              <a:rPr lang="en-GB">
                <a:latin typeface="Arial" pitchFamily="-108" charset="0"/>
                <a:ea typeface="ＭＳ Ｐゴシック" pitchFamily="-108" charset="-128"/>
                <a:cs typeface="ＭＳ Ｐゴシック" pitchFamily="-108" charset="-128"/>
              </a:rPr>
              <a:pPr/>
              <a:t>2</a:t>
            </a:fld>
            <a:endParaRPr lang="en-GB">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86877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65225"/>
            <a:ext cx="4191000" cy="31432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25</a:t>
            </a:fld>
            <a:endParaRPr lang="en-GB" dirty="0"/>
          </a:p>
        </p:txBody>
      </p:sp>
    </p:spTree>
    <p:extLst>
      <p:ext uri="{BB962C8B-B14F-4D97-AF65-F5344CB8AC3E}">
        <p14:creationId xmlns:p14="http://schemas.microsoft.com/office/powerpoint/2010/main" val="2117920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26</a:t>
            </a:fld>
            <a:endParaRPr lang="en-GB" dirty="0"/>
          </a:p>
        </p:txBody>
      </p:sp>
    </p:spTree>
    <p:extLst>
      <p:ext uri="{BB962C8B-B14F-4D97-AF65-F5344CB8AC3E}">
        <p14:creationId xmlns:p14="http://schemas.microsoft.com/office/powerpoint/2010/main" val="327139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aseline="0" dirty="0"/>
              <a:t>from other sectors</a:t>
            </a:r>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3</a:t>
            </a:fld>
            <a:endParaRPr lang="en-GB" dirty="0"/>
          </a:p>
        </p:txBody>
      </p:sp>
    </p:spTree>
    <p:extLst>
      <p:ext uri="{BB962C8B-B14F-4D97-AF65-F5344CB8AC3E}">
        <p14:creationId xmlns:p14="http://schemas.microsoft.com/office/powerpoint/2010/main" val="82642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aseline="0" dirty="0"/>
              <a:t>across housing and from other sectors</a:t>
            </a:r>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4</a:t>
            </a:fld>
            <a:endParaRPr lang="en-GB" dirty="0"/>
          </a:p>
        </p:txBody>
      </p:sp>
    </p:spTree>
    <p:extLst>
      <p:ext uri="{BB962C8B-B14F-4D97-AF65-F5344CB8AC3E}">
        <p14:creationId xmlns:p14="http://schemas.microsoft.com/office/powerpoint/2010/main" val="288924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65225"/>
            <a:ext cx="4191000" cy="3143250"/>
          </a:xfrm>
        </p:spPr>
      </p:sp>
      <p:sp>
        <p:nvSpPr>
          <p:cNvPr id="3" name="Notes Placeholder 2"/>
          <p:cNvSpPr>
            <a:spLocks noGrp="1"/>
          </p:cNvSpPr>
          <p:nvPr>
            <p:ph type="body" idx="1"/>
          </p:nvPr>
        </p:nvSpPr>
        <p:spPr/>
        <p:txBody>
          <a:bodyPr/>
          <a:lstStyle/>
          <a:p>
            <a:r>
              <a:rPr lang="en-US" dirty="0"/>
              <a:t>The sector as a whole is lagging behind most other sectors</a:t>
            </a:r>
            <a:r>
              <a:rPr lang="en-US" baseline="0" dirty="0"/>
              <a:t> when it comes to use of technology and internet based services. Many other sectors have had to change radically. Some internet based </a:t>
            </a:r>
            <a:r>
              <a:rPr lang="en-US" baseline="0" dirty="0" err="1"/>
              <a:t>organisations</a:t>
            </a:r>
            <a:r>
              <a:rPr lang="en-US" baseline="0" dirty="0"/>
              <a:t> that didn’t even exist 20 years ago, are now some of the largest companies in the world. Amazon is anticipated to become the world’s first 3 trillion dollar business this year.</a:t>
            </a:r>
            <a:endParaRPr lang="en-US"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6</a:t>
            </a:fld>
            <a:endParaRPr lang="en-GB" dirty="0"/>
          </a:p>
        </p:txBody>
      </p:sp>
    </p:spTree>
    <p:extLst>
      <p:ext uri="{BB962C8B-B14F-4D97-AF65-F5344CB8AC3E}">
        <p14:creationId xmlns:p14="http://schemas.microsoft.com/office/powerpoint/2010/main" val="195614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7</a:t>
            </a:fld>
            <a:endParaRPr lang="en-GB" dirty="0"/>
          </a:p>
        </p:txBody>
      </p:sp>
    </p:spTree>
    <p:extLst>
      <p:ext uri="{BB962C8B-B14F-4D97-AF65-F5344CB8AC3E}">
        <p14:creationId xmlns:p14="http://schemas.microsoft.com/office/powerpoint/2010/main" val="259205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How could driverless cars impact communities?</a:t>
            </a:r>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8</a:t>
            </a:fld>
            <a:endParaRPr lang="en-GB" dirty="0"/>
          </a:p>
        </p:txBody>
      </p:sp>
    </p:spTree>
    <p:extLst>
      <p:ext uri="{BB962C8B-B14F-4D97-AF65-F5344CB8AC3E}">
        <p14:creationId xmlns:p14="http://schemas.microsoft.com/office/powerpoint/2010/main" val="306437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65225"/>
            <a:ext cx="4191000" cy="3143250"/>
          </a:xfrm>
        </p:spPr>
      </p:sp>
      <p:sp>
        <p:nvSpPr>
          <p:cNvPr id="3" name="Notes Placeholder 2"/>
          <p:cNvSpPr>
            <a:spLocks noGrp="1"/>
          </p:cNvSpPr>
          <p:nvPr>
            <p:ph type="body" idx="1"/>
          </p:nvPr>
        </p:nvSpPr>
        <p:spPr/>
        <p:txBody>
          <a:bodyPr/>
          <a:lstStyle/>
          <a:p>
            <a:r>
              <a:rPr lang="en-GB" sz="1100" dirty="0"/>
              <a:t>Spotify – heralded as the new way of listening to music…. And yet I’ve just cancelled my subscription in preference of Amazon Music</a:t>
            </a:r>
          </a:p>
          <a:p>
            <a:endParaRPr lang="en-GB" sz="1100" dirty="0"/>
          </a:p>
          <a:p>
            <a:r>
              <a:rPr lang="en-GB" sz="1100" b="1" dirty="0"/>
              <a:t>When it comes to offering what are now already proven services over</a:t>
            </a:r>
            <a:r>
              <a:rPr lang="en-GB" sz="1100" b="1" baseline="0" dirty="0"/>
              <a:t> the internet, d</a:t>
            </a:r>
            <a:r>
              <a:rPr lang="en-GB" sz="1100" b="1" dirty="0"/>
              <a:t>enial is not an option. Online services have to be a part of your strategy. You no longer need to be a pioneer. Proven formulas now provide a blueprint to follow. Achieving internal cultural change is now in my view the biggest challenge.</a:t>
            </a:r>
          </a:p>
          <a:p>
            <a:endParaRPr lang="en-GB"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9</a:t>
            </a:fld>
            <a:endParaRPr lang="en-GB" dirty="0"/>
          </a:p>
        </p:txBody>
      </p:sp>
    </p:spTree>
    <p:extLst>
      <p:ext uri="{BB962C8B-B14F-4D97-AF65-F5344CB8AC3E}">
        <p14:creationId xmlns:p14="http://schemas.microsoft.com/office/powerpoint/2010/main" val="215456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65225"/>
            <a:ext cx="4191000" cy="3143250"/>
          </a:xfrm>
        </p:spPr>
      </p:sp>
      <p:sp>
        <p:nvSpPr>
          <p:cNvPr id="3" name="Notes Placeholder 2"/>
          <p:cNvSpPr>
            <a:spLocks noGrp="1"/>
          </p:cNvSpPr>
          <p:nvPr>
            <p:ph type="body" idx="1"/>
          </p:nvPr>
        </p:nvSpPr>
        <p:spPr/>
        <p:txBody>
          <a:bodyPr/>
          <a:lstStyle/>
          <a:p>
            <a:pPr defTabSz="925227">
              <a:defRPr/>
            </a:pPr>
            <a:r>
              <a:rPr lang="en-US" dirty="0"/>
              <a:t>My company 3C has no servers and does almost everything in the Cloud</a:t>
            </a:r>
          </a:p>
          <a:p>
            <a:pPr defTabSz="925227">
              <a:defRPr/>
            </a:pPr>
            <a:r>
              <a:rPr lang="en-US" baseline="0" dirty="0"/>
              <a:t>Our maintenance and support costs are minimal</a:t>
            </a:r>
          </a:p>
          <a:p>
            <a:pPr defTabSz="925227">
              <a:defRPr/>
            </a:pPr>
            <a:r>
              <a:rPr lang="en-US" baseline="0" dirty="0"/>
              <a:t>365 costs me less than £10/</a:t>
            </a:r>
            <a:r>
              <a:rPr lang="en-US" baseline="0" dirty="0" err="1"/>
              <a:t>mth</a:t>
            </a:r>
            <a:r>
              <a:rPr lang="en-US" baseline="0" dirty="0"/>
              <a:t> per user and Sage costs me £25/</a:t>
            </a:r>
            <a:r>
              <a:rPr lang="en-US" baseline="0" dirty="0" err="1"/>
              <a:t>mth</a:t>
            </a:r>
            <a:endParaRPr lang="en-US" baseline="0" dirty="0"/>
          </a:p>
          <a:p>
            <a:pPr defTabSz="925227">
              <a:defRPr/>
            </a:pPr>
            <a:r>
              <a:rPr lang="is-IS" baseline="0" dirty="0"/>
              <a:t>…. </a:t>
            </a:r>
            <a:r>
              <a:rPr lang="en-US" baseline="0" dirty="0"/>
              <a:t>A</a:t>
            </a:r>
            <a:r>
              <a:rPr lang="is-IS" baseline="0" dirty="0"/>
              <a:t>nd yet I can fulfill all the compliance, DR and data security requirements that were previouslu enjoyed by only major corporates </a:t>
            </a:r>
          </a:p>
          <a:p>
            <a:pPr defTabSz="925227">
              <a:defRPr/>
            </a:pPr>
            <a:r>
              <a:rPr lang="en-US" dirty="0"/>
              <a:t>Our software</a:t>
            </a:r>
            <a:r>
              <a:rPr lang="en-US" baseline="0" dirty="0"/>
              <a:t> is all online and the only IT we own are laptops, printers and smartphones</a:t>
            </a:r>
          </a:p>
          <a:p>
            <a:pPr defTabSz="925227">
              <a:defRPr/>
            </a:pPr>
            <a:r>
              <a:rPr lang="en-US" baseline="0" dirty="0"/>
              <a:t>We benefit from levels of security, compliance, DR and business continuity that use to be reserved for major corporates….. At a fraction of the price.</a:t>
            </a:r>
          </a:p>
          <a:p>
            <a:pPr defTabSz="925227">
              <a:defRPr/>
            </a:pPr>
            <a:endParaRPr lang="en-US" dirty="0"/>
          </a:p>
          <a:p>
            <a:pPr defTabSz="925227">
              <a:defRPr/>
            </a:pPr>
            <a:endParaRPr lang="en-US" dirty="0"/>
          </a:p>
        </p:txBody>
      </p:sp>
      <p:sp>
        <p:nvSpPr>
          <p:cNvPr id="4" name="Slide Number Placeholder 3"/>
          <p:cNvSpPr>
            <a:spLocks noGrp="1"/>
          </p:cNvSpPr>
          <p:nvPr>
            <p:ph type="sldNum" sz="quarter" idx="10"/>
          </p:nvPr>
        </p:nvSpPr>
        <p:spPr/>
        <p:txBody>
          <a:bodyPr/>
          <a:lstStyle/>
          <a:p>
            <a:pPr>
              <a:defRPr/>
            </a:pPr>
            <a:fld id="{B9B130F6-71C7-F74D-80B1-7A014FD5C165}" type="slidenum">
              <a:rPr lang="en-GB" smtClean="0"/>
              <a:pPr>
                <a:defRPr/>
              </a:pPr>
              <a:t>12</a:t>
            </a:fld>
            <a:endParaRPr lang="en-GB" dirty="0"/>
          </a:p>
        </p:txBody>
      </p:sp>
    </p:spTree>
    <p:extLst>
      <p:ext uri="{BB962C8B-B14F-4D97-AF65-F5344CB8AC3E}">
        <p14:creationId xmlns:p14="http://schemas.microsoft.com/office/powerpoint/2010/main" val="116378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b="1">
                <a:solidFill>
                  <a:srgbClr val="002060"/>
                </a:solidFill>
                <a:latin typeface="Corbel" panose="020B0503020204020204" pitchFamily="34" charset="0"/>
                <a:cs typeface="Corbel" panose="020B0503020204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Corbel" panose="020B0503020204020204" pitchFamily="34" charset="0"/>
                <a:cs typeface="Corbel" panose="020B0503020204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3738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6931C0-EF1A-4FA1-A247-297A49B86EC3}"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3778384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6931C0-EF1A-4FA1-A247-297A49B86EC3}"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3414521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6931C0-EF1A-4FA1-A247-297A49B86EC3}"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1512949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6931C0-EF1A-4FA1-A247-297A49B86EC3}"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2567916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6931C0-EF1A-4FA1-A247-297A49B86EC3}" type="datetimeFigureOut">
              <a:rPr lang="en-GB" smtClean="0"/>
              <a:t>16/04/2018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1946045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6931C0-EF1A-4FA1-A247-297A49B86EC3}" type="datetimeFigureOut">
              <a:rPr lang="en-GB" smtClean="0"/>
              <a:t>16/04/2018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106151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31C0-EF1A-4FA1-A247-297A49B86EC3}" type="datetimeFigureOut">
              <a:rPr lang="en-GB" smtClean="0"/>
              <a:t>16/04/2018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73487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Clr>
                <a:srgbClr val="0070C0"/>
              </a:buClr>
              <a:buFont typeface="Wingdings" pitchFamily="2" charset="2"/>
              <a:buChar char="§"/>
              <a:defRPr>
                <a:solidFill>
                  <a:srgbClr val="002060"/>
                </a:solidFill>
                <a:latin typeface="Corbel" panose="020B0503020204020204" pitchFamily="34" charset="0"/>
                <a:cs typeface="Corbel" panose="020B0503020204020204" pitchFamily="34" charset="0"/>
              </a:defRPr>
            </a:lvl1pPr>
            <a:lvl2pPr marL="742950" indent="-285750">
              <a:buClr>
                <a:srgbClr val="0070C0"/>
              </a:buClr>
              <a:buFont typeface="Wingdings" pitchFamily="2" charset="2"/>
              <a:buChar char="§"/>
              <a:defRPr>
                <a:solidFill>
                  <a:srgbClr val="002060"/>
                </a:solidFill>
                <a:latin typeface="Corbel" panose="020B0503020204020204" pitchFamily="34" charset="0"/>
                <a:cs typeface="Corbel" panose="020B0503020204020204" pitchFamily="34" charset="0"/>
              </a:defRPr>
            </a:lvl2pPr>
            <a:lvl3pPr marL="1143000" indent="-228600">
              <a:buClr>
                <a:srgbClr val="0070C0"/>
              </a:buClr>
              <a:buFont typeface="Wingdings" pitchFamily="2" charset="2"/>
              <a:buChar char="§"/>
              <a:defRPr>
                <a:solidFill>
                  <a:srgbClr val="002060"/>
                </a:solidFill>
                <a:latin typeface="Corbel" panose="020B0503020204020204" pitchFamily="34" charset="0"/>
                <a:cs typeface="Corbel" panose="020B0503020204020204" pitchFamily="34" charset="0"/>
              </a:defRPr>
            </a:lvl3pPr>
            <a:lvl4pPr marL="1600200" indent="-228600">
              <a:buClr>
                <a:srgbClr val="0070C0"/>
              </a:buClr>
              <a:buFont typeface="Wingdings" pitchFamily="2" charset="2"/>
              <a:buChar char="§"/>
              <a:defRPr>
                <a:solidFill>
                  <a:srgbClr val="002060"/>
                </a:solidFill>
                <a:latin typeface="Corbel" panose="020B0503020204020204" pitchFamily="34" charset="0"/>
                <a:cs typeface="Corbel" panose="020B0503020204020204" pitchFamily="34" charset="0"/>
              </a:defRPr>
            </a:lvl4pPr>
            <a:lvl5pPr marL="2057400" indent="-228600">
              <a:buClr>
                <a:srgbClr val="0070C0"/>
              </a:buClr>
              <a:buFont typeface="Wingdings" pitchFamily="2" charset="2"/>
              <a:buChar char="§"/>
              <a:defRPr>
                <a:solidFill>
                  <a:srgbClr val="002060"/>
                </a:solidFill>
                <a:latin typeface="Corbel" panose="020B0503020204020204" pitchFamily="34" charset="0"/>
                <a:cs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6931C0-EF1A-4FA1-A247-297A49B86EC3}"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146421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6931C0-EF1A-4FA1-A247-297A49B86EC3}"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723890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6931C0-EF1A-4FA1-A247-297A49B86EC3}"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694910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6931C0-EF1A-4FA1-A247-297A49B86EC3}"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E8CA7A-5893-4B9D-A439-CC5141A50FBA}" type="slidenum">
              <a:rPr lang="en-GB" smtClean="0"/>
              <a:t>‹#›</a:t>
            </a:fld>
            <a:endParaRPr lang="en-GB"/>
          </a:p>
        </p:txBody>
      </p:sp>
    </p:spTree>
    <p:extLst>
      <p:ext uri="{BB962C8B-B14F-4D97-AF65-F5344CB8AC3E}">
        <p14:creationId xmlns:p14="http://schemas.microsoft.com/office/powerpoint/2010/main" val="91718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600" b="1" cap="all">
                <a:solidFill>
                  <a:srgbClr val="002060"/>
                </a:solidFill>
                <a:latin typeface="Corbel" panose="020B0503020204020204" pitchFamily="34" charset="0"/>
                <a:cs typeface="Corbel" panose="020B0503020204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latin typeface="Corbel" panose="020B0503020204020204" pitchFamily="34" charset="0"/>
                <a:cs typeface="Corbel" panose="020B0503020204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lvl1pPr>
              <a:defRPr b="1">
                <a:solidFill>
                  <a:srgbClr val="002060"/>
                </a:solidFill>
                <a:latin typeface="Corbel" panose="020B0503020204020204" pitchFamily="34" charset="0"/>
                <a:cs typeface="Corbel" panose="020B0503020204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2"/>
            <a:ext cx="4038600" cy="4525963"/>
          </a:xfrm>
        </p:spPr>
        <p:txBody>
          <a:bodyPr/>
          <a:lstStyle>
            <a:lvl1pPr marL="342900" indent="-342900">
              <a:buClr>
                <a:schemeClr val="accent5">
                  <a:lumMod val="25000"/>
                </a:schemeClr>
              </a:buClr>
              <a:buFont typeface="Wingdings" pitchFamily="2" charset="2"/>
              <a:buChar char="§"/>
              <a:defRPr sz="2800">
                <a:solidFill>
                  <a:srgbClr val="002060"/>
                </a:solidFill>
                <a:latin typeface="Corbel" panose="020B0503020204020204" pitchFamily="34" charset="0"/>
                <a:cs typeface="Corbel" panose="020B0503020204020204" pitchFamily="34" charset="0"/>
              </a:defRPr>
            </a:lvl1pPr>
            <a:lvl2pPr marL="742950" indent="-285750">
              <a:buClr>
                <a:schemeClr val="accent5">
                  <a:lumMod val="25000"/>
                </a:schemeClr>
              </a:buClr>
              <a:buFont typeface="Wingdings" pitchFamily="2" charset="2"/>
              <a:buChar char="§"/>
              <a:defRPr sz="2400">
                <a:solidFill>
                  <a:srgbClr val="002060"/>
                </a:solidFill>
                <a:latin typeface="Corbel" panose="020B0503020204020204" pitchFamily="34" charset="0"/>
                <a:cs typeface="Corbel" panose="020B0503020204020204" pitchFamily="34" charset="0"/>
              </a:defRPr>
            </a:lvl2pPr>
            <a:lvl3pPr marL="1143000" indent="-228600">
              <a:buClr>
                <a:schemeClr val="accent5">
                  <a:lumMod val="25000"/>
                </a:schemeClr>
              </a:buClr>
              <a:buFont typeface="Wingdings" pitchFamily="2" charset="2"/>
              <a:buChar char="§"/>
              <a:defRPr sz="2000">
                <a:solidFill>
                  <a:srgbClr val="002060"/>
                </a:solidFill>
                <a:latin typeface="Corbel" panose="020B0503020204020204" pitchFamily="34" charset="0"/>
                <a:cs typeface="Corbel" panose="020B0503020204020204" pitchFamily="34" charset="0"/>
              </a:defRPr>
            </a:lvl3pPr>
            <a:lvl4pPr marL="1600200" indent="-228600">
              <a:buClr>
                <a:schemeClr val="accent5">
                  <a:lumMod val="25000"/>
                </a:schemeClr>
              </a:buClr>
              <a:buFont typeface="Wingdings" pitchFamily="2" charset="2"/>
              <a:buChar char="§"/>
              <a:defRPr sz="1800">
                <a:solidFill>
                  <a:srgbClr val="002060"/>
                </a:solidFill>
                <a:latin typeface="Corbel" panose="020B0503020204020204" pitchFamily="34" charset="0"/>
                <a:cs typeface="Corbel" panose="020B0503020204020204" pitchFamily="34" charset="0"/>
              </a:defRPr>
            </a:lvl4pPr>
            <a:lvl5pPr marL="2057400" indent="-228600">
              <a:buClr>
                <a:schemeClr val="accent5">
                  <a:lumMod val="25000"/>
                </a:schemeClr>
              </a:buClr>
              <a:buFont typeface="Wingdings" pitchFamily="2" charset="2"/>
              <a:buChar char="§"/>
              <a:defRPr sz="1800">
                <a:solidFill>
                  <a:srgbClr val="002060"/>
                </a:solidFill>
                <a:latin typeface="Corbel" panose="020B0503020204020204" pitchFamily="34" charset="0"/>
                <a:cs typeface="Corbel" panose="020B05030202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2"/>
            <a:ext cx="4038600" cy="4525963"/>
          </a:xfrm>
        </p:spPr>
        <p:txBody>
          <a:bodyPr/>
          <a:lstStyle>
            <a:lvl1pPr marL="342900" indent="-342900">
              <a:buClr>
                <a:schemeClr val="accent5">
                  <a:lumMod val="25000"/>
                </a:schemeClr>
              </a:buClr>
              <a:buFont typeface="Wingdings" pitchFamily="2" charset="2"/>
              <a:buChar char="§"/>
              <a:defRPr sz="2800">
                <a:solidFill>
                  <a:srgbClr val="002060"/>
                </a:solidFill>
                <a:latin typeface="Corbel" panose="020B0503020204020204" pitchFamily="34" charset="0"/>
                <a:cs typeface="Corbel" panose="020B0503020204020204" pitchFamily="34" charset="0"/>
              </a:defRPr>
            </a:lvl1pPr>
            <a:lvl2pPr marL="742950" indent="-285750">
              <a:buClr>
                <a:schemeClr val="accent5">
                  <a:lumMod val="25000"/>
                </a:schemeClr>
              </a:buClr>
              <a:buFont typeface="Wingdings" pitchFamily="2" charset="2"/>
              <a:buChar char="§"/>
              <a:defRPr sz="2400">
                <a:solidFill>
                  <a:srgbClr val="002060"/>
                </a:solidFill>
                <a:latin typeface="Corbel" panose="020B0503020204020204" pitchFamily="34" charset="0"/>
                <a:cs typeface="Corbel" panose="020B0503020204020204" pitchFamily="34" charset="0"/>
              </a:defRPr>
            </a:lvl2pPr>
            <a:lvl3pPr marL="1143000" indent="-228600">
              <a:buClr>
                <a:schemeClr val="accent5">
                  <a:lumMod val="25000"/>
                </a:schemeClr>
              </a:buClr>
              <a:buFont typeface="Wingdings" pitchFamily="2" charset="2"/>
              <a:buChar char="§"/>
              <a:defRPr sz="2000">
                <a:solidFill>
                  <a:srgbClr val="002060"/>
                </a:solidFill>
                <a:latin typeface="Corbel" panose="020B0503020204020204" pitchFamily="34" charset="0"/>
                <a:cs typeface="Corbel" panose="020B0503020204020204" pitchFamily="34" charset="0"/>
              </a:defRPr>
            </a:lvl3pPr>
            <a:lvl4pPr marL="1600200" indent="-228600">
              <a:buClr>
                <a:schemeClr val="accent5">
                  <a:lumMod val="25000"/>
                </a:schemeClr>
              </a:buClr>
              <a:buFont typeface="Wingdings" pitchFamily="2" charset="2"/>
              <a:buChar char="§"/>
              <a:defRPr sz="1800">
                <a:solidFill>
                  <a:srgbClr val="002060"/>
                </a:solidFill>
                <a:latin typeface="Corbel" panose="020B0503020204020204" pitchFamily="34" charset="0"/>
                <a:cs typeface="Corbel" panose="020B0503020204020204" pitchFamily="34" charset="0"/>
              </a:defRPr>
            </a:lvl4pPr>
            <a:lvl5pPr marL="2057400" indent="-228600">
              <a:buClr>
                <a:schemeClr val="accent5">
                  <a:lumMod val="25000"/>
                </a:schemeClr>
              </a:buClr>
              <a:buFont typeface="Wingdings" pitchFamily="2" charset="2"/>
              <a:buChar char="§"/>
              <a:defRPr sz="1800">
                <a:solidFill>
                  <a:srgbClr val="002060"/>
                </a:solidFill>
                <a:latin typeface="Corbel" panose="020B0503020204020204" pitchFamily="34" charset="0"/>
                <a:cs typeface="Corbel" panose="020B05030202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060"/>
                </a:solidFill>
                <a:latin typeface="Corbel" panose="020B0503020204020204" pitchFamily="34" charset="0"/>
                <a:cs typeface="Corbel" panose="020B0503020204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latin typeface="Corbel" panose="020B0503020204020204" pitchFamily="34" charset="0"/>
                <a:cs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5">
                  <a:lumMod val="25000"/>
                </a:schemeClr>
              </a:buClr>
              <a:buFont typeface="Wingdings" pitchFamily="2" charset="2"/>
              <a:buChar char="§"/>
              <a:defRPr sz="2400">
                <a:solidFill>
                  <a:srgbClr val="002060"/>
                </a:solidFill>
                <a:latin typeface="Corbel" panose="020B0503020204020204" pitchFamily="34" charset="0"/>
                <a:cs typeface="Corbel" panose="020B0503020204020204" pitchFamily="34" charset="0"/>
              </a:defRPr>
            </a:lvl1pPr>
            <a:lvl2pPr marL="742950" indent="-285750">
              <a:buClr>
                <a:schemeClr val="accent5">
                  <a:lumMod val="25000"/>
                </a:schemeClr>
              </a:buClr>
              <a:buFont typeface="Wingdings" pitchFamily="2" charset="2"/>
              <a:buChar char="§"/>
              <a:defRPr sz="2000">
                <a:solidFill>
                  <a:srgbClr val="002060"/>
                </a:solidFill>
                <a:latin typeface="Corbel" panose="020B0503020204020204" pitchFamily="34" charset="0"/>
                <a:cs typeface="Corbel" panose="020B0503020204020204" pitchFamily="34" charset="0"/>
              </a:defRPr>
            </a:lvl2pPr>
            <a:lvl3pPr marL="1143000" indent="-228600">
              <a:buClr>
                <a:schemeClr val="accent5">
                  <a:lumMod val="25000"/>
                </a:schemeClr>
              </a:buClr>
              <a:buFont typeface="Wingdings" pitchFamily="2" charset="2"/>
              <a:buChar char="§"/>
              <a:defRPr sz="1800">
                <a:solidFill>
                  <a:srgbClr val="002060"/>
                </a:solidFill>
                <a:latin typeface="Corbel" panose="020B0503020204020204" pitchFamily="34" charset="0"/>
                <a:cs typeface="Corbel" panose="020B0503020204020204" pitchFamily="34" charset="0"/>
              </a:defRPr>
            </a:lvl3pPr>
            <a:lvl4pPr marL="1600200" indent="-228600">
              <a:buClr>
                <a:schemeClr val="accent5">
                  <a:lumMod val="25000"/>
                </a:schemeClr>
              </a:buClr>
              <a:buFont typeface="Wingdings" pitchFamily="2" charset="2"/>
              <a:buChar char="§"/>
              <a:defRPr sz="1600">
                <a:solidFill>
                  <a:srgbClr val="002060"/>
                </a:solidFill>
                <a:latin typeface="Corbel" panose="020B0503020204020204" pitchFamily="34" charset="0"/>
                <a:cs typeface="Corbel" panose="020B0503020204020204" pitchFamily="34" charset="0"/>
              </a:defRPr>
            </a:lvl4pPr>
            <a:lvl5pPr marL="2057400" indent="-228600">
              <a:buClr>
                <a:schemeClr val="accent5">
                  <a:lumMod val="25000"/>
                </a:schemeClr>
              </a:buClr>
              <a:buFont typeface="Wingdings" pitchFamily="2" charset="2"/>
              <a:buChar char="§"/>
              <a:defRPr sz="1600">
                <a:solidFill>
                  <a:srgbClr val="002060"/>
                </a:solidFill>
                <a:latin typeface="Corbel" panose="020B0503020204020204" pitchFamily="34" charset="0"/>
                <a:cs typeface="Corbel" panose="020B05030202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rgbClr val="002060"/>
                </a:solidFill>
                <a:latin typeface="Corbel" panose="020B0503020204020204" pitchFamily="34" charset="0"/>
                <a:cs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marL="342900" indent="-342900">
              <a:buClr>
                <a:schemeClr val="accent5">
                  <a:lumMod val="25000"/>
                </a:schemeClr>
              </a:buClr>
              <a:buFont typeface="Wingdings" pitchFamily="2" charset="2"/>
              <a:buChar char="§"/>
              <a:defRPr sz="2400">
                <a:solidFill>
                  <a:srgbClr val="002060"/>
                </a:solidFill>
                <a:latin typeface="Corbel" panose="020B0503020204020204" pitchFamily="34" charset="0"/>
                <a:cs typeface="Corbel" panose="020B0503020204020204" pitchFamily="34" charset="0"/>
              </a:defRPr>
            </a:lvl1pPr>
            <a:lvl2pPr marL="742950" indent="-285750">
              <a:buClr>
                <a:schemeClr val="accent5">
                  <a:lumMod val="25000"/>
                </a:schemeClr>
              </a:buClr>
              <a:buFont typeface="Wingdings" pitchFamily="2" charset="2"/>
              <a:buChar char="§"/>
              <a:defRPr sz="2000">
                <a:solidFill>
                  <a:srgbClr val="002060"/>
                </a:solidFill>
                <a:latin typeface="Corbel" panose="020B0503020204020204" pitchFamily="34" charset="0"/>
                <a:cs typeface="Corbel" panose="020B0503020204020204" pitchFamily="34" charset="0"/>
              </a:defRPr>
            </a:lvl2pPr>
            <a:lvl3pPr marL="1143000" indent="-228600">
              <a:buClr>
                <a:schemeClr val="accent5">
                  <a:lumMod val="25000"/>
                </a:schemeClr>
              </a:buClr>
              <a:buFont typeface="Wingdings" pitchFamily="2" charset="2"/>
              <a:buChar char="§"/>
              <a:defRPr sz="1800">
                <a:solidFill>
                  <a:srgbClr val="002060"/>
                </a:solidFill>
                <a:latin typeface="Corbel" panose="020B0503020204020204" pitchFamily="34" charset="0"/>
                <a:cs typeface="Corbel" panose="020B0503020204020204" pitchFamily="34" charset="0"/>
              </a:defRPr>
            </a:lvl3pPr>
            <a:lvl4pPr marL="1600200" indent="-228600">
              <a:buClr>
                <a:schemeClr val="accent5">
                  <a:lumMod val="25000"/>
                </a:schemeClr>
              </a:buClr>
              <a:buFont typeface="Wingdings" pitchFamily="2" charset="2"/>
              <a:buChar char="§"/>
              <a:defRPr sz="1600">
                <a:solidFill>
                  <a:srgbClr val="002060"/>
                </a:solidFill>
                <a:latin typeface="Corbel" panose="020B0503020204020204" pitchFamily="34" charset="0"/>
                <a:cs typeface="Corbel" panose="020B0503020204020204" pitchFamily="34" charset="0"/>
              </a:defRPr>
            </a:lvl4pPr>
            <a:lvl5pPr marL="2057400" indent="-228600">
              <a:buClr>
                <a:schemeClr val="accent5">
                  <a:lumMod val="25000"/>
                </a:schemeClr>
              </a:buClr>
              <a:buFont typeface="Wingdings" pitchFamily="2" charset="2"/>
              <a:buChar char="§"/>
              <a:defRPr sz="1600">
                <a:solidFill>
                  <a:srgbClr val="002060"/>
                </a:solidFill>
                <a:latin typeface="Corbel" panose="020B0503020204020204" pitchFamily="34" charset="0"/>
                <a:cs typeface="Corbel" panose="020B05030202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060"/>
                </a:solidFill>
                <a:latin typeface="Corbel" panose="020B0503020204020204" pitchFamily="34" charset="0"/>
                <a:cs typeface="Corbel" panose="020B0503020204020204" pitchFamily="34" charset="0"/>
              </a:defRPr>
            </a:lvl1pPr>
          </a:lstStyle>
          <a:p>
            <a:r>
              <a:rPr lang="en-US" dirty="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solidFill>
                  <a:srgbClr val="002060"/>
                </a:solidFill>
                <a:latin typeface="Calibri" pitchFamily="34" charset="0"/>
                <a:cs typeface="Calibri" pitchFamily="34" charset="0"/>
              </a:defRPr>
            </a:lvl1pPr>
          </a:lstStyle>
          <a:p>
            <a:endParaRPr lang="en-GB" dirty="0"/>
          </a:p>
        </p:txBody>
      </p:sp>
      <p:sp>
        <p:nvSpPr>
          <p:cNvPr id="3" name="Content Placeholder 2"/>
          <p:cNvSpPr>
            <a:spLocks noGrp="1"/>
          </p:cNvSpPr>
          <p:nvPr>
            <p:ph idx="1"/>
          </p:nvPr>
        </p:nvSpPr>
        <p:spPr>
          <a:xfrm>
            <a:off x="3575050" y="273052"/>
            <a:ext cx="5111750" cy="5853113"/>
          </a:xfrm>
        </p:spPr>
        <p:txBody>
          <a:bodyPr/>
          <a:lstStyle>
            <a:lvl1pPr marL="342900" indent="-342900">
              <a:buClr>
                <a:schemeClr val="accent5">
                  <a:lumMod val="25000"/>
                </a:schemeClr>
              </a:buClr>
              <a:buFont typeface="Wingdings" pitchFamily="2" charset="2"/>
              <a:buChar char="§"/>
              <a:defRPr sz="3200">
                <a:solidFill>
                  <a:srgbClr val="002060"/>
                </a:solidFill>
                <a:latin typeface="Corbel" panose="020B0503020204020204" pitchFamily="34" charset="0"/>
                <a:cs typeface="Corbel" panose="020B0503020204020204" pitchFamily="34" charset="0"/>
              </a:defRPr>
            </a:lvl1pPr>
            <a:lvl2pPr marL="742950" indent="-285750">
              <a:buClr>
                <a:schemeClr val="accent5">
                  <a:lumMod val="25000"/>
                </a:schemeClr>
              </a:buClr>
              <a:buFont typeface="Wingdings" pitchFamily="2" charset="2"/>
              <a:buChar char="§"/>
              <a:defRPr sz="2800">
                <a:solidFill>
                  <a:srgbClr val="002060"/>
                </a:solidFill>
                <a:latin typeface="Corbel" panose="020B0503020204020204" pitchFamily="34" charset="0"/>
                <a:cs typeface="Corbel" panose="020B0503020204020204" pitchFamily="34" charset="0"/>
              </a:defRPr>
            </a:lvl2pPr>
            <a:lvl3pPr marL="1143000" indent="-228600">
              <a:buClr>
                <a:schemeClr val="accent5">
                  <a:lumMod val="25000"/>
                </a:schemeClr>
              </a:buClr>
              <a:buFont typeface="Wingdings" pitchFamily="2" charset="2"/>
              <a:buChar char="§"/>
              <a:defRPr sz="2400">
                <a:solidFill>
                  <a:srgbClr val="002060"/>
                </a:solidFill>
                <a:latin typeface="Corbel" panose="020B0503020204020204" pitchFamily="34" charset="0"/>
                <a:cs typeface="Corbel" panose="020B0503020204020204" pitchFamily="34" charset="0"/>
              </a:defRPr>
            </a:lvl3pPr>
            <a:lvl4pPr marL="1600200" indent="-228600">
              <a:buClr>
                <a:schemeClr val="accent5">
                  <a:lumMod val="25000"/>
                </a:schemeClr>
              </a:buClr>
              <a:buFont typeface="Wingdings" pitchFamily="2" charset="2"/>
              <a:buChar char="§"/>
              <a:defRPr sz="2000">
                <a:solidFill>
                  <a:srgbClr val="002060"/>
                </a:solidFill>
                <a:latin typeface="Corbel" panose="020B0503020204020204" pitchFamily="34" charset="0"/>
                <a:cs typeface="Corbel" panose="020B0503020204020204" pitchFamily="34" charset="0"/>
              </a:defRPr>
            </a:lvl4pPr>
            <a:lvl5pPr marL="2057400" indent="-228600">
              <a:buClr>
                <a:schemeClr val="accent5">
                  <a:lumMod val="25000"/>
                </a:schemeClr>
              </a:buClr>
              <a:buFont typeface="Wingdings" pitchFamily="2" charset="2"/>
              <a:buChar char="§"/>
              <a:defRPr sz="2000">
                <a:solidFill>
                  <a:srgbClr val="002060"/>
                </a:solidFill>
                <a:latin typeface="Corbel" panose="020B0503020204020204" pitchFamily="34" charset="0"/>
                <a:cs typeface="Corbel" panose="020B05030202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rgbClr val="002060"/>
                </a:solidFill>
                <a:latin typeface="Corbel" panose="020B0503020204020204" pitchFamily="34" charset="0"/>
                <a:cs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060"/>
                </a:solidFill>
                <a:latin typeface="Corbel" panose="020B0503020204020204" pitchFamily="34" charset="0"/>
                <a:cs typeface="Corbel" panose="020B050302020402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2060"/>
                </a:solidFill>
                <a:latin typeface="Corbel" panose="020B0503020204020204" pitchFamily="34" charset="0"/>
                <a:cs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10"/>
          <p:cNvSpPr>
            <a:spLocks noChangeArrowheads="1"/>
          </p:cNvSpPr>
          <p:nvPr userDrawn="1"/>
        </p:nvSpPr>
        <p:spPr bwMode="auto">
          <a:xfrm>
            <a:off x="457200" y="6308725"/>
            <a:ext cx="8229600" cy="458788"/>
          </a:xfrm>
          <a:prstGeom prst="rect">
            <a:avLst/>
          </a:prstGeom>
          <a:noFill/>
          <a:ln>
            <a:noFill/>
          </a:ln>
          <a:effectLs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GB" altLang="en-US" sz="2400" b="1" dirty="0">
                <a:latin typeface="Segoe Script" panose="020B0504020000000003" pitchFamily="34" charset="0"/>
                <a:ea typeface="+mn-ea"/>
                <a:cs typeface="+mn-cs"/>
              </a:rPr>
              <a:t>Empowering people to deliver social value</a:t>
            </a:r>
          </a:p>
        </p:txBody>
      </p:sp>
      <p:pic>
        <p:nvPicPr>
          <p:cNvPr id="1029" name="Picture 1"/>
          <p:cNvPicPr>
            <a:picLocks noChangeAspect="1"/>
          </p:cNvPicPr>
          <p:nvPr userDrawn="1"/>
        </p:nvPicPr>
        <p:blipFill>
          <a:blip r:embed="rId14"/>
          <a:srcRect/>
          <a:stretch>
            <a:fillRect/>
          </a:stretch>
        </p:blipFill>
        <p:spPr bwMode="auto">
          <a:xfrm>
            <a:off x="425745" y="222448"/>
            <a:ext cx="2209800" cy="826957"/>
          </a:xfrm>
          <a:prstGeom prst="rect">
            <a:avLst/>
          </a:prstGeom>
          <a:noFill/>
          <a:ln w="9525">
            <a:noFill/>
            <a:miter lim="800000"/>
            <a:headEnd/>
            <a:tailEnd/>
          </a:ln>
        </p:spPr>
      </p:pic>
      <p:pic>
        <p:nvPicPr>
          <p:cNvPr id="6" name="Picture 5" descr="3C Footer.png"/>
          <p:cNvPicPr>
            <a:picLocks noChangeAspect="1"/>
          </p:cNvPicPr>
          <p:nvPr userDrawn="1"/>
        </p:nvPicPr>
        <p:blipFill>
          <a:blip r:embed="rId15"/>
          <a:stretch>
            <a:fillRect/>
          </a:stretch>
        </p:blipFill>
        <p:spPr>
          <a:xfrm>
            <a:off x="0" y="5257800"/>
            <a:ext cx="9144000" cy="1600200"/>
          </a:xfrm>
          <a:prstGeom prst="rect">
            <a:avLst/>
          </a:prstGeom>
        </p:spPr>
      </p:pic>
      <p:sp>
        <p:nvSpPr>
          <p:cNvPr id="7" name="Rectangle 10"/>
          <p:cNvSpPr>
            <a:spLocks noChangeArrowheads="1"/>
          </p:cNvSpPr>
          <p:nvPr userDrawn="1"/>
        </p:nvSpPr>
        <p:spPr bwMode="auto">
          <a:xfrm>
            <a:off x="457200" y="6460457"/>
            <a:ext cx="8229600" cy="397545"/>
          </a:xfrm>
          <a:prstGeom prst="rect">
            <a:avLst/>
          </a:prstGeom>
          <a:noFill/>
          <a:ln>
            <a:noFill/>
          </a:ln>
          <a:effectLst/>
          <a:extLst/>
        </p:spPr>
        <p:txBody>
          <a:bodyPr wrap="squar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GB" altLang="en-US" sz="2000" b="1" dirty="0">
                <a:solidFill>
                  <a:schemeClr val="bg1"/>
                </a:solidFill>
                <a:latin typeface="Segoe Script" panose="020B0504020000000003" pitchFamily="34" charset="0"/>
                <a:ea typeface="+mn-ea"/>
                <a:cs typeface="+mn-cs"/>
              </a:rPr>
              <a:t>Empowering people to deliver social value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1pPr>
      <a:lvl2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2pPr>
      <a:lvl3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3pPr>
      <a:lvl4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4pPr>
      <a:lvl5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5pPr>
      <a:lvl6pPr marL="457200" algn="r" rtl="0" fontAlgn="base">
        <a:spcBef>
          <a:spcPct val="0"/>
        </a:spcBef>
        <a:spcAft>
          <a:spcPct val="0"/>
        </a:spcAft>
        <a:defRPr sz="3600">
          <a:solidFill>
            <a:schemeClr val="tx2"/>
          </a:solidFill>
          <a:latin typeface="Arial" charset="0"/>
        </a:defRPr>
      </a:lvl6pPr>
      <a:lvl7pPr marL="914400" algn="r" rtl="0" fontAlgn="base">
        <a:spcBef>
          <a:spcPct val="0"/>
        </a:spcBef>
        <a:spcAft>
          <a:spcPct val="0"/>
        </a:spcAft>
        <a:defRPr sz="3600">
          <a:solidFill>
            <a:schemeClr val="tx2"/>
          </a:solidFill>
          <a:latin typeface="Arial" charset="0"/>
        </a:defRPr>
      </a:lvl7pPr>
      <a:lvl8pPr marL="1371600" algn="r" rtl="0" fontAlgn="base">
        <a:spcBef>
          <a:spcPct val="0"/>
        </a:spcBef>
        <a:spcAft>
          <a:spcPct val="0"/>
        </a:spcAft>
        <a:defRPr sz="3600">
          <a:solidFill>
            <a:schemeClr val="tx2"/>
          </a:solidFill>
          <a:latin typeface="Arial" charset="0"/>
        </a:defRPr>
      </a:lvl8pPr>
      <a:lvl9pPr marL="1828800" algn="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224B50"/>
        </a:buClr>
        <a:buFont typeface="Wingdings" pitchFamily="-108" charset="2"/>
        <a:buChar char="§"/>
        <a:defRPr sz="3200">
          <a:solidFill>
            <a:schemeClr val="tx1"/>
          </a:solidFill>
          <a:latin typeface="Corbel" panose="020B0503020204020204" pitchFamily="34" charset="0"/>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224B50"/>
        </a:buClr>
        <a:buFont typeface="Wingdings" pitchFamily="-108" charset="2"/>
        <a:buChar char="§"/>
        <a:defRPr sz="2800">
          <a:solidFill>
            <a:schemeClr val="tx1"/>
          </a:solidFill>
          <a:latin typeface="Corbel" panose="020B0503020204020204" pitchFamily="34" charset="0"/>
          <a:ea typeface="ＭＳ Ｐゴシック" pitchFamily="-105" charset="-128"/>
        </a:defRPr>
      </a:lvl2pPr>
      <a:lvl3pPr marL="1143000" indent="-228600" algn="l" rtl="0" eaLnBrk="0" fontAlgn="base" hangingPunct="0">
        <a:spcBef>
          <a:spcPct val="20000"/>
        </a:spcBef>
        <a:spcAft>
          <a:spcPct val="0"/>
        </a:spcAft>
        <a:buClr>
          <a:srgbClr val="224B50"/>
        </a:buClr>
        <a:buFont typeface="Wingdings" pitchFamily="-108" charset="2"/>
        <a:buChar char="§"/>
        <a:defRPr sz="2400">
          <a:solidFill>
            <a:schemeClr val="tx1"/>
          </a:solidFill>
          <a:latin typeface="Corbel" panose="020B0503020204020204" pitchFamily="34" charset="0"/>
          <a:ea typeface="ＭＳ Ｐゴシック" pitchFamily="-105" charset="-128"/>
        </a:defRPr>
      </a:lvl3pPr>
      <a:lvl4pPr marL="16002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4pPr>
      <a:lvl5pPr marL="20574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31C0-EF1A-4FA1-A247-297A49B86EC3}" type="datetimeFigureOut">
              <a:rPr lang="en-GB" smtClean="0"/>
              <a:t>16/04/2018</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8CA7A-5893-4B9D-A439-CC5141A50FBA}" type="slidenum">
              <a:rPr lang="en-GB" smtClean="0"/>
              <a:t>‹#›</a:t>
            </a:fld>
            <a:endParaRPr lang="en-GB"/>
          </a:p>
        </p:txBody>
      </p:sp>
    </p:spTree>
    <p:extLst>
      <p:ext uri="{BB962C8B-B14F-4D97-AF65-F5344CB8AC3E}">
        <p14:creationId xmlns:p14="http://schemas.microsoft.com/office/powerpoint/2010/main" val="4055531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file:///\\localhost\Users\colin1\Documents\WHITE%20PAPER%20-%20Business%20case%20for%20moving%20services%20online.docx&#17461;!OLE_LINK2" TargetMode="External"/><Relationship Id="rId5" Type="http://schemas.openxmlformats.org/officeDocument/2006/relationships/image" Target="../media/image29.png"/><Relationship Id="rId4" Type="http://schemas.openxmlformats.org/officeDocument/2006/relationships/oleObject" Target="file:///\\localhost\Users\colin1\Documents\WHITE%20PAPER%20-%20Business%20case%20for%20moving%20services%20online.docx%0c&#63024;&#42007;&#1932;A&#772;&#20493;&#21327;&#11348;&#20256;&#21584;&#20297;&#21326;!OLE_LINK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Claire.Bayliss.P-LAPTOP16\AppData\Local\Microsoft\Windows\INetCache\Content.Outlook\PQBTC177\3CDocCover-01 (00000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981200"/>
            <a:ext cx="12192000" cy="10851515"/>
          </a:xfrm>
          <a:prstGeom prst="rect">
            <a:avLst/>
          </a:prstGeom>
          <a:noFill/>
          <a:ln>
            <a:noFill/>
          </a:ln>
        </p:spPr>
      </p:pic>
      <p:pic>
        <p:nvPicPr>
          <p:cNvPr id="8" name="Picture 1"/>
          <p:cNvPicPr>
            <a:picLocks noChangeAspect="1"/>
          </p:cNvPicPr>
          <p:nvPr/>
        </p:nvPicPr>
        <p:blipFill>
          <a:blip r:embed="rId4"/>
          <a:srcRect/>
          <a:stretch>
            <a:fillRect/>
          </a:stretch>
        </p:blipFill>
        <p:spPr bwMode="auto">
          <a:xfrm>
            <a:off x="107504" y="260648"/>
            <a:ext cx="2808288" cy="1050925"/>
          </a:xfrm>
          <a:prstGeom prst="rect">
            <a:avLst/>
          </a:prstGeom>
          <a:noFill/>
          <a:ln w="9525">
            <a:noFill/>
            <a:miter lim="800000"/>
            <a:headEnd/>
            <a:tailEnd/>
          </a:ln>
        </p:spPr>
      </p:pic>
      <p:sp>
        <p:nvSpPr>
          <p:cNvPr id="14340" name="Text Box 2"/>
          <p:cNvSpPr txBox="1">
            <a:spLocks noChangeArrowheads="1"/>
          </p:cNvSpPr>
          <p:nvPr/>
        </p:nvSpPr>
        <p:spPr bwMode="auto">
          <a:xfrm>
            <a:off x="-2754103" y="3356992"/>
            <a:ext cx="14905656"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endParaRPr lang="en-GB" sz="4400" b="1" dirty="0">
              <a:solidFill>
                <a:srgbClr val="FFFFFF"/>
              </a:solidFill>
              <a:latin typeface="Corbel" charset="0"/>
              <a:ea typeface="Corbel" charset="0"/>
              <a:cs typeface="Corbel" charset="0"/>
            </a:endParaRPr>
          </a:p>
          <a:p>
            <a:pPr lvl="0" algn="ctr"/>
            <a:r>
              <a:rPr lang="en-GB" sz="4400" b="1" dirty="0">
                <a:solidFill>
                  <a:srgbClr val="FFFFFF"/>
                </a:solidFill>
                <a:latin typeface="Corbel" charset="0"/>
                <a:ea typeface="Corbel" charset="0"/>
                <a:cs typeface="Corbel" charset="0"/>
              </a:rPr>
              <a:t>Developing An </a:t>
            </a:r>
          </a:p>
          <a:p>
            <a:pPr lvl="0" algn="ctr"/>
            <a:r>
              <a:rPr lang="en-GB" sz="4400" b="1" dirty="0">
                <a:solidFill>
                  <a:srgbClr val="FFFFFF"/>
                </a:solidFill>
                <a:latin typeface="Corbel" charset="0"/>
                <a:ea typeface="Corbel" charset="0"/>
                <a:cs typeface="Corbel" charset="0"/>
              </a:rPr>
              <a:t>IT Strategy</a:t>
            </a:r>
          </a:p>
          <a:p>
            <a:pPr lvl="0" algn="ctr"/>
            <a:r>
              <a:rPr lang="en-GB" sz="4400" b="1" dirty="0">
                <a:solidFill>
                  <a:srgbClr val="FFFFFF"/>
                </a:solidFill>
                <a:latin typeface="Corbel" charset="0"/>
                <a:ea typeface="Corbel" charset="0"/>
                <a:cs typeface="Corbel" charset="0"/>
              </a:rPr>
              <a:t>To Meet Your Needs and Resources</a:t>
            </a:r>
          </a:p>
        </p:txBody>
      </p:sp>
    </p:spTree>
  </p:cSld>
  <p:clrMapOvr>
    <a:masterClrMapping/>
  </p:clrMapOvr>
  <p:transition spd="slow" advTm="510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A7ACEA3-9629-457C-A0FC-89288A950380}"/>
              </a:ext>
            </a:extLst>
          </p:cNvPr>
          <p:cNvSpPr>
            <a:spLocks noGrp="1"/>
          </p:cNvSpPr>
          <p:nvPr>
            <p:ph type="title"/>
          </p:nvPr>
        </p:nvSpPr>
        <p:spPr/>
        <p:txBody>
          <a:bodyPr/>
          <a:lstStyle/>
          <a:p>
            <a:r>
              <a:rPr lang="en-GB" dirty="0"/>
              <a:t>Voice</a:t>
            </a:r>
          </a:p>
        </p:txBody>
      </p:sp>
      <p:pic>
        <p:nvPicPr>
          <p:cNvPr id="7" name="Picture 6">
            <a:extLst>
              <a:ext uri="{FF2B5EF4-FFF2-40B4-BE49-F238E27FC236}">
                <a16:creationId xmlns:a16="http://schemas.microsoft.com/office/drawing/2014/main" xmlns="" id="{ED17AE57-E0FF-46E1-B56A-F46E013AA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6" y="1772816"/>
            <a:ext cx="3237020" cy="2883396"/>
          </a:xfrm>
          <a:prstGeom prst="rect">
            <a:avLst/>
          </a:prstGeom>
        </p:spPr>
      </p:pic>
      <p:sp>
        <p:nvSpPr>
          <p:cNvPr id="8" name="TextBox 7">
            <a:extLst>
              <a:ext uri="{FF2B5EF4-FFF2-40B4-BE49-F238E27FC236}">
                <a16:creationId xmlns:a16="http://schemas.microsoft.com/office/drawing/2014/main" xmlns="" id="{2596C0D6-30BD-4224-9964-F65591D8B740}"/>
              </a:ext>
            </a:extLst>
          </p:cNvPr>
          <p:cNvSpPr txBox="1"/>
          <p:nvPr/>
        </p:nvSpPr>
        <p:spPr>
          <a:xfrm>
            <a:off x="3382566" y="1164612"/>
            <a:ext cx="4392488" cy="1384995"/>
          </a:xfrm>
          <a:prstGeom prst="rect">
            <a:avLst/>
          </a:prstGeom>
          <a:noFill/>
        </p:spPr>
        <p:txBody>
          <a:bodyPr wrap="square" rtlCol="0">
            <a:spAutoFit/>
          </a:bodyPr>
          <a:lstStyle/>
          <a:p>
            <a:pPr algn="ctr"/>
            <a:r>
              <a:rPr lang="en-GB" sz="2800" dirty="0"/>
              <a:t>Estimated 8m units sold </a:t>
            </a:r>
          </a:p>
          <a:p>
            <a:pPr algn="ctr"/>
            <a:r>
              <a:rPr lang="en-GB" sz="2800" dirty="0"/>
              <a:t>in 1</a:t>
            </a:r>
            <a:r>
              <a:rPr lang="en-GB" sz="2800" baseline="30000" dirty="0"/>
              <a:t>st</a:t>
            </a:r>
            <a:r>
              <a:rPr lang="en-GB" sz="2800" dirty="0"/>
              <a:t> 2 years</a:t>
            </a:r>
          </a:p>
          <a:p>
            <a:pPr algn="ctr"/>
            <a:r>
              <a:rPr lang="en-GB" sz="2800" dirty="0"/>
              <a:t>100% CAGR</a:t>
            </a:r>
          </a:p>
        </p:txBody>
      </p:sp>
      <p:sp>
        <p:nvSpPr>
          <p:cNvPr id="9" name="TextBox 8">
            <a:extLst>
              <a:ext uri="{FF2B5EF4-FFF2-40B4-BE49-F238E27FC236}">
                <a16:creationId xmlns:a16="http://schemas.microsoft.com/office/drawing/2014/main" xmlns="" id="{72ADF9D7-BEBF-4CA5-87EF-71AEC497FB61}"/>
              </a:ext>
            </a:extLst>
          </p:cNvPr>
          <p:cNvSpPr txBox="1"/>
          <p:nvPr/>
        </p:nvSpPr>
        <p:spPr>
          <a:xfrm>
            <a:off x="3361460" y="2678402"/>
            <a:ext cx="4392488" cy="2246769"/>
          </a:xfrm>
          <a:prstGeom prst="rect">
            <a:avLst/>
          </a:prstGeom>
          <a:noFill/>
        </p:spPr>
        <p:txBody>
          <a:bodyPr wrap="square" rtlCol="0">
            <a:spAutoFit/>
          </a:bodyPr>
          <a:lstStyle/>
          <a:p>
            <a:pPr algn="ctr"/>
            <a:r>
              <a:rPr lang="en-GB" sz="2800" dirty="0"/>
              <a:t>Number of Alexa Skills</a:t>
            </a:r>
          </a:p>
          <a:p>
            <a:pPr algn="ctr"/>
            <a:r>
              <a:rPr lang="en-GB" sz="2800" dirty="0"/>
              <a:t>Jan 16       130</a:t>
            </a:r>
          </a:p>
          <a:p>
            <a:pPr algn="ctr"/>
            <a:r>
              <a:rPr lang="en-GB" sz="2800" dirty="0"/>
              <a:t>Aug 17    2,000</a:t>
            </a:r>
          </a:p>
          <a:p>
            <a:pPr algn="ctr"/>
            <a:r>
              <a:rPr lang="en-GB" sz="2800" dirty="0"/>
              <a:t>Jan 17     7,053</a:t>
            </a:r>
          </a:p>
          <a:p>
            <a:pPr algn="ctr"/>
            <a:r>
              <a:rPr lang="en-GB" sz="2800" dirty="0"/>
              <a:t>Dec 17   25,000</a:t>
            </a:r>
          </a:p>
        </p:txBody>
      </p:sp>
    </p:spTree>
    <p:extLst>
      <p:ext uri="{BB962C8B-B14F-4D97-AF65-F5344CB8AC3E}">
        <p14:creationId xmlns:p14="http://schemas.microsoft.com/office/powerpoint/2010/main" val="40315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BFC47084-8567-456B-A53E-1E3215536053}"/>
              </a:ext>
            </a:extLst>
          </p:cNvPr>
          <p:cNvSpPr txBox="1">
            <a:spLocks noChangeArrowheads="1"/>
          </p:cNvSpPr>
          <p:nvPr/>
        </p:nvSpPr>
        <p:spPr bwMode="auto">
          <a:xfrm>
            <a:off x="755576" y="18864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1pPr>
            <a:lvl2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2pPr>
            <a:lvl3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3pPr>
            <a:lvl4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4pPr>
            <a:lvl5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5pPr>
            <a:lvl6pPr marL="457200" algn="r" rtl="0" fontAlgn="base">
              <a:spcBef>
                <a:spcPct val="0"/>
              </a:spcBef>
              <a:spcAft>
                <a:spcPct val="0"/>
              </a:spcAft>
              <a:defRPr sz="3600">
                <a:solidFill>
                  <a:schemeClr val="tx2"/>
                </a:solidFill>
                <a:latin typeface="Arial" charset="0"/>
              </a:defRPr>
            </a:lvl6pPr>
            <a:lvl7pPr marL="914400" algn="r" rtl="0" fontAlgn="base">
              <a:spcBef>
                <a:spcPct val="0"/>
              </a:spcBef>
              <a:spcAft>
                <a:spcPct val="0"/>
              </a:spcAft>
              <a:defRPr sz="3600">
                <a:solidFill>
                  <a:schemeClr val="tx2"/>
                </a:solidFill>
                <a:latin typeface="Arial" charset="0"/>
              </a:defRPr>
            </a:lvl7pPr>
            <a:lvl8pPr marL="1371600" algn="r" rtl="0" fontAlgn="base">
              <a:spcBef>
                <a:spcPct val="0"/>
              </a:spcBef>
              <a:spcAft>
                <a:spcPct val="0"/>
              </a:spcAft>
              <a:defRPr sz="3600">
                <a:solidFill>
                  <a:schemeClr val="tx2"/>
                </a:solidFill>
                <a:latin typeface="Arial" charset="0"/>
              </a:defRPr>
            </a:lvl8pPr>
            <a:lvl9pPr marL="1828800" algn="r" rtl="0" fontAlgn="base">
              <a:spcBef>
                <a:spcPct val="0"/>
              </a:spcBef>
              <a:spcAft>
                <a:spcPct val="0"/>
              </a:spcAft>
              <a:defRPr sz="3600">
                <a:solidFill>
                  <a:schemeClr val="tx2"/>
                </a:solidFill>
                <a:latin typeface="Arial" charset="0"/>
              </a:defRPr>
            </a:lvl9pPr>
          </a:lstStyle>
          <a:p>
            <a:r>
              <a:rPr lang="en-US" altLang="en-US" kern="0"/>
              <a:t>New ways of working</a:t>
            </a:r>
            <a:br>
              <a:rPr lang="en-US" altLang="en-US" kern="0"/>
            </a:br>
            <a:endParaRPr lang="en-US" altLang="en-US" sz="1800" kern="0">
              <a:solidFill>
                <a:schemeClr val="tx1"/>
              </a:solidFill>
            </a:endParaRPr>
          </a:p>
        </p:txBody>
      </p:sp>
      <p:sp>
        <p:nvSpPr>
          <p:cNvPr id="5" name="Rectangle 3">
            <a:extLst>
              <a:ext uri="{FF2B5EF4-FFF2-40B4-BE49-F238E27FC236}">
                <a16:creationId xmlns:a16="http://schemas.microsoft.com/office/drawing/2014/main" xmlns="" id="{B7C9FF41-7A68-403E-9FB8-62178CC496AD}"/>
              </a:ext>
            </a:extLst>
          </p:cNvPr>
          <p:cNvSpPr txBox="1">
            <a:spLocks noChangeArrowheads="1"/>
          </p:cNvSpPr>
          <p:nvPr/>
        </p:nvSpPr>
        <p:spPr bwMode="auto">
          <a:xfrm>
            <a:off x="611560" y="764704"/>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
              <a:defRPr sz="3200">
                <a:solidFill>
                  <a:srgbClr val="002060"/>
                </a:solidFill>
                <a:latin typeface="Corbel" panose="020B0503020204020204" pitchFamily="34" charset="0"/>
                <a:ea typeface="ＭＳ Ｐゴシック" pitchFamily="4" charset="-128"/>
                <a:cs typeface="Corbel" panose="020B0503020204020204" pitchFamily="34" charset="0"/>
              </a:defRPr>
            </a:lvl1pPr>
            <a:lvl2pPr marL="742950" indent="-285750" algn="l" rtl="0" eaLnBrk="0" fontAlgn="base" hangingPunct="0">
              <a:spcBef>
                <a:spcPct val="20000"/>
              </a:spcBef>
              <a:spcAft>
                <a:spcPct val="0"/>
              </a:spcAft>
              <a:buClr>
                <a:srgbClr val="0070C0"/>
              </a:buClr>
              <a:buFont typeface="Wingdings" pitchFamily="2" charset="2"/>
              <a:buChar char="§"/>
              <a:defRPr sz="2800">
                <a:solidFill>
                  <a:srgbClr val="002060"/>
                </a:solidFill>
                <a:latin typeface="Corbel" panose="020B0503020204020204" pitchFamily="34" charset="0"/>
                <a:ea typeface="ＭＳ Ｐゴシック" pitchFamily="-105" charset="-128"/>
                <a:cs typeface="Corbel" panose="020B0503020204020204" pitchFamily="34" charset="0"/>
              </a:defRPr>
            </a:lvl2pPr>
            <a:lvl3pPr marL="1143000" indent="-228600" algn="l" rtl="0" eaLnBrk="0" fontAlgn="base" hangingPunct="0">
              <a:spcBef>
                <a:spcPct val="20000"/>
              </a:spcBef>
              <a:spcAft>
                <a:spcPct val="0"/>
              </a:spcAft>
              <a:buClr>
                <a:srgbClr val="0070C0"/>
              </a:buClr>
              <a:buFont typeface="Wingdings" pitchFamily="2" charset="2"/>
              <a:buChar char="§"/>
              <a:defRPr sz="2400">
                <a:solidFill>
                  <a:srgbClr val="002060"/>
                </a:solidFill>
                <a:latin typeface="Corbel" panose="020B0503020204020204" pitchFamily="34" charset="0"/>
                <a:ea typeface="ＭＳ Ｐゴシック" pitchFamily="-105" charset="-128"/>
                <a:cs typeface="Corbel" panose="020B0503020204020204" pitchFamily="34" charset="0"/>
              </a:defRPr>
            </a:lvl3pPr>
            <a:lvl4pPr marL="1600200" indent="-228600" algn="l" rtl="0" eaLnBrk="0" fontAlgn="base" hangingPunct="0">
              <a:spcBef>
                <a:spcPct val="20000"/>
              </a:spcBef>
              <a:spcAft>
                <a:spcPct val="0"/>
              </a:spcAft>
              <a:buClr>
                <a:srgbClr val="0070C0"/>
              </a:buClr>
              <a:buFont typeface="Wingdings" pitchFamily="2" charset="2"/>
              <a:buChar char="§"/>
              <a:defRPr sz="2000">
                <a:solidFill>
                  <a:srgbClr val="002060"/>
                </a:solidFill>
                <a:latin typeface="Corbel" panose="020B0503020204020204" pitchFamily="34" charset="0"/>
                <a:ea typeface="ＭＳ Ｐゴシック" pitchFamily="-105" charset="-128"/>
                <a:cs typeface="Corbel" panose="020B0503020204020204" pitchFamily="34" charset="0"/>
              </a:defRPr>
            </a:lvl4pPr>
            <a:lvl5pPr marL="2057400" indent="-228600" algn="l" rtl="0" eaLnBrk="0" fontAlgn="base" hangingPunct="0">
              <a:spcBef>
                <a:spcPct val="20000"/>
              </a:spcBef>
              <a:spcAft>
                <a:spcPct val="0"/>
              </a:spcAft>
              <a:buClr>
                <a:srgbClr val="0070C0"/>
              </a:buClr>
              <a:buFont typeface="Wingdings" pitchFamily="2" charset="2"/>
              <a:buChar char="§"/>
              <a:defRPr sz="2000">
                <a:solidFill>
                  <a:srgbClr val="002060"/>
                </a:solidFill>
                <a:latin typeface="Corbel" panose="020B0503020204020204" pitchFamily="34" charset="0"/>
                <a:ea typeface="ＭＳ Ｐゴシック" pitchFamily="-105" charset="-128"/>
                <a:cs typeface="Corbel" panose="020B0503020204020204" pitchFamily="34" charset="0"/>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a:lnSpc>
                <a:spcPct val="90000"/>
              </a:lnSpc>
            </a:pPr>
            <a:endParaRPr lang="en-US" altLang="en-US" kern="0" dirty="0"/>
          </a:p>
          <a:p>
            <a:pPr>
              <a:lnSpc>
                <a:spcPct val="90000"/>
              </a:lnSpc>
            </a:pPr>
            <a:r>
              <a:rPr lang="en-US" altLang="en-US" sz="2400" b="1" kern="0" dirty="0"/>
              <a:t>X</a:t>
            </a:r>
            <a:r>
              <a:rPr lang="en-US" altLang="en-US" sz="2400" kern="0" dirty="0"/>
              <a:t> Server hardware</a:t>
            </a:r>
          </a:p>
          <a:p>
            <a:pPr>
              <a:lnSpc>
                <a:spcPct val="90000"/>
              </a:lnSpc>
            </a:pPr>
            <a:r>
              <a:rPr lang="en-US" altLang="en-US" sz="2400" b="1" kern="0" dirty="0"/>
              <a:t>X</a:t>
            </a:r>
            <a:r>
              <a:rPr lang="en-US" altLang="en-US" sz="2400" kern="0" dirty="0"/>
              <a:t> Server software</a:t>
            </a:r>
          </a:p>
          <a:p>
            <a:pPr>
              <a:lnSpc>
                <a:spcPct val="90000"/>
              </a:lnSpc>
            </a:pPr>
            <a:r>
              <a:rPr lang="en-US" altLang="en-US" sz="2400" kern="0" dirty="0">
                <a:latin typeface="Wingdings" panose="05000000000000000000" pitchFamily="2" charset="2"/>
              </a:rPr>
              <a:t>ü</a:t>
            </a:r>
            <a:r>
              <a:rPr lang="en-US" altLang="en-US" sz="2400" kern="0" dirty="0"/>
              <a:t> Services over fast, resilient broadband</a:t>
            </a:r>
          </a:p>
          <a:p>
            <a:pPr>
              <a:lnSpc>
                <a:spcPct val="90000"/>
              </a:lnSpc>
              <a:buFontTx/>
              <a:buNone/>
            </a:pPr>
            <a:endParaRPr lang="en-US" altLang="en-US" sz="2400" b="1" kern="0" dirty="0"/>
          </a:p>
          <a:p>
            <a:pPr>
              <a:lnSpc>
                <a:spcPct val="90000"/>
              </a:lnSpc>
              <a:buFontTx/>
              <a:buNone/>
            </a:pPr>
            <a:r>
              <a:rPr lang="en-US" altLang="en-US" sz="2400" b="1" kern="0" dirty="0"/>
              <a:t>Do Management Want To:</a:t>
            </a:r>
          </a:p>
          <a:p>
            <a:pPr>
              <a:lnSpc>
                <a:spcPct val="90000"/>
              </a:lnSpc>
            </a:pPr>
            <a:r>
              <a:rPr lang="en-US" altLang="en-US" sz="2400" b="1" kern="0" dirty="0"/>
              <a:t>X</a:t>
            </a:r>
            <a:r>
              <a:rPr lang="en-US" altLang="en-US" sz="2400" kern="0" dirty="0"/>
              <a:t> Own It</a:t>
            </a:r>
          </a:p>
          <a:p>
            <a:pPr>
              <a:lnSpc>
                <a:spcPct val="90000"/>
              </a:lnSpc>
            </a:pPr>
            <a:r>
              <a:rPr lang="en-US" altLang="en-US" sz="2400" b="1" kern="0" dirty="0"/>
              <a:t>X</a:t>
            </a:r>
            <a:r>
              <a:rPr lang="en-US" altLang="en-US" sz="2400" kern="0" dirty="0"/>
              <a:t> Run It</a:t>
            </a:r>
          </a:p>
          <a:p>
            <a:pPr>
              <a:lnSpc>
                <a:spcPct val="90000"/>
              </a:lnSpc>
            </a:pPr>
            <a:r>
              <a:rPr lang="en-US" altLang="en-US" sz="2400" kern="0" dirty="0">
                <a:latin typeface="Wingdings" panose="05000000000000000000" pitchFamily="2" charset="2"/>
              </a:rPr>
              <a:t>ü</a:t>
            </a:r>
            <a:r>
              <a:rPr lang="en-US" altLang="en-US" sz="2400" kern="0" dirty="0"/>
              <a:t> Make Best Use Of It</a:t>
            </a:r>
          </a:p>
          <a:p>
            <a:pPr>
              <a:lnSpc>
                <a:spcPct val="90000"/>
              </a:lnSpc>
              <a:buFontTx/>
              <a:buNone/>
            </a:pPr>
            <a:endParaRPr lang="en-US" altLang="en-US" sz="2400" b="1" kern="0" dirty="0"/>
          </a:p>
          <a:p>
            <a:pPr>
              <a:lnSpc>
                <a:spcPct val="90000"/>
              </a:lnSpc>
              <a:buFontTx/>
              <a:buNone/>
            </a:pPr>
            <a:r>
              <a:rPr lang="en-US" altLang="en-US" sz="2400" b="1" kern="0" dirty="0"/>
              <a:t>Stay completely focused on your business</a:t>
            </a:r>
          </a:p>
        </p:txBody>
      </p:sp>
      <p:pic>
        <p:nvPicPr>
          <p:cNvPr id="7" name="Picture 6">
            <a:extLst>
              <a:ext uri="{FF2B5EF4-FFF2-40B4-BE49-F238E27FC236}">
                <a16:creationId xmlns:a16="http://schemas.microsoft.com/office/drawing/2014/main" xmlns="" id="{56A3A0B5-2EE7-4F4E-A98C-38405D97C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969" y="2492896"/>
            <a:ext cx="4362450" cy="2200275"/>
          </a:xfrm>
          <a:prstGeom prst="rect">
            <a:avLst/>
          </a:prstGeom>
        </p:spPr>
      </p:pic>
    </p:spTree>
    <p:extLst>
      <p:ext uri="{BB962C8B-B14F-4D97-AF65-F5344CB8AC3E}">
        <p14:creationId xmlns:p14="http://schemas.microsoft.com/office/powerpoint/2010/main" val="233714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1560" y="188640"/>
            <a:ext cx="8229600" cy="1143000"/>
          </a:xfrm>
        </p:spPr>
        <p:txBody>
          <a:bodyPr/>
          <a:lstStyle/>
          <a:p>
            <a:r>
              <a:rPr lang="en-GB" altLang="en-US" dirty="0">
                <a:latin typeface="Corbel" charset="0"/>
                <a:ea typeface="ＭＳ Ｐゴシック" charset="-128"/>
              </a:rPr>
              <a:t>The 3C Model</a:t>
            </a:r>
          </a:p>
        </p:txBody>
      </p:sp>
      <p:pic>
        <p:nvPicPr>
          <p:cNvPr id="174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2" y="4038602"/>
            <a:ext cx="21494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p:cNvPicPr>
            <a:picLocks noChangeAspect="1"/>
          </p:cNvPicPr>
          <p:nvPr/>
        </p:nvPicPr>
        <p:blipFill>
          <a:blip r:embed="rId4">
            <a:extLst>
              <a:ext uri="{28A0092B-C50C-407E-A947-70E740481C1C}">
                <a14:useLocalDpi xmlns:a14="http://schemas.microsoft.com/office/drawing/2010/main" val="0"/>
              </a:ext>
            </a:extLst>
          </a:blip>
          <a:srcRect t="24731" b="25964"/>
          <a:stretch>
            <a:fillRect/>
          </a:stretch>
        </p:blipFill>
        <p:spPr bwMode="auto">
          <a:xfrm>
            <a:off x="2209802" y="1905000"/>
            <a:ext cx="43719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977CBE-97F6-45B3-A124-580294A2634D}"/>
              </a:ext>
            </a:extLst>
          </p:cNvPr>
          <p:cNvSpPr>
            <a:spLocks noGrp="1"/>
          </p:cNvSpPr>
          <p:nvPr>
            <p:ph type="title"/>
          </p:nvPr>
        </p:nvSpPr>
        <p:spPr>
          <a:xfrm>
            <a:off x="827584" y="208887"/>
            <a:ext cx="8229600" cy="1143000"/>
          </a:xfrm>
        </p:spPr>
        <p:txBody>
          <a:bodyPr/>
          <a:lstStyle/>
          <a:p>
            <a:r>
              <a:rPr lang="en-GB" dirty="0"/>
              <a:t>Software Sector Transformation</a:t>
            </a:r>
          </a:p>
        </p:txBody>
      </p:sp>
      <p:sp>
        <p:nvSpPr>
          <p:cNvPr id="9" name="AutoShape 8" descr="data:image/jpg;base64,%20/9j/4AAQSkZJRgABAQEAYABgAAD/2wBDAAUDBAQEAwUEBAQFBQUGBwwIBwcHBw8LCwkMEQ8SEhEPERETFhwXExQaFRERGCEYGh0dHx8fExciJCIeJBweHx7/2wBDAQUFBQcGBw4ICA4eFBEUHh4eHh4eHh4eHh4eHh4eHh4eHh4eHh4eHh4eHh4eHh4eHh4eHh4eHh4eHh4eHh4eHh7/wAARCABPAO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jeaFfvSoPqaFuIGOFmjP/AqAuSUUisGGVIP0paACiimvJGhwzqp9zQA6igEEZByKKACiimGaIHBkUH60APoqPz4f+eqfnTwwPQg/SgBaKKRiFGWIA96AFopgmiY4Eik/WnO6qMswUe5oAWio/Ph/56p+dHnw/wDPVPzosFySio/Ph/56p+dHnQ/89U/OgLklFFFABRTHljU4aRQfc08EEZHIoAKKKKACiiigBsjpHG0kjBEUZZicACvn740ftAQ6HPLpPhfy57pCVeVhuT8K2v2qPHz+F/CZ0uwmAvb35Dg8hTwa+W/hd4L1Hx94rj02JnKghp5Seg+tepgsLBx9rV2PFzDG1FNUKO7Hax4+8aeJpiY7++LZyVtXYYqpba7460yT7U95rSgH/lrI2K+1/Bfwn8J+GrdFh0+KWXaN7Mo5NbuqeCvDeoQGGfS7faR2QVq8xpJ2UdDFZVWavKep4h+y38S/EHibV59H1KSOaFFyG/i6etfSNcB4P+F+h+E/EbarosflCQHeuAOa7+vOxU4TnzQWh62Dp1KdPlqO7GyMEjZ26KCTXxT8ePiVrdz8RbuLSdSmhtrbMW2NyBkGvrH4pa6vhzwNqWqEgFIiq59SMV+fE/2zV72+1KKJ5d7tPMQM7Qe5ruyyim3OR5uc13FKnF6n2/8As3+LpPFnw/guLmQtcxEo+488HGa9Pr4+/Y58Tf2f4rutEuJisNwAY1J4z3r7BrkxtL2dZrod2X1vbUE3uFfDXxl8a+JbD4q+I7O11W5igiuyqIshAUYFfctfnt8fSR8XPFJH/P238hXTlcU6krrocmdSkqUbPqMXxz42wJVv9QZBzuDtiuz8FftA+KtIv4/trRXNqWAlDAlse1e6/BLwR4c1T4W6ZNeafDLJIhLMVGTwK8T/AGnvhnZeDtSg1LSIytnc8sgHCnNdka1CtUdKUTz54fE4ekq0ZH1j4D8Vab4v8PwatpsgZHHzJnlT71kfHG8udP8AhlrF3aStFNHAxVlOCDg18+/sY+IprTxFeaJNIWhulHlITwpHORXvf7QH/JJ9c/692/ka8ypQ9jiFHpc9mjifrGFc+tmfKHwb8beJr74k+HLS61a6kilmw6tISG+XvXv37XOq6vpXgO0n0eW4imNzGC0RIOM+1fL/AMDP+Sq+GP8Aruf/AEE19965oena5ZJbalbpPECGCsMjNdeOlGlXhK2hw5dCVbDTjfVnwP8A8Jr46J/4+9S/77aom8feL0JWTVr1GHUGU5r7kHw98Kr839lwdP7gr4n+O9nbad8RdUtbOMRwoflAGO1dWGxFOvJxUThxmEq4aKk57lZPG/jd13R32ouuOquxFb3w/wBd8ca94y03TTe6kqtMrsS7Y2g819B/s/8Ag3w7qnwz067urGKSZ4xvYr14r0rSfBfh7S75Lyz0+GOZAQGC9K562Opxbio6nXQy2rJRm56G7Zo0drEjklgoBJp8jiONpG6KCTTq5b4ra8PDfgXUdU4ykZVfqRivHjFykkj3pyUIuT6Hyb8cfiXrl38Rb2PStSngtbcmLbG5AyDX0d+zj4uk8W/D63urmTdcRko4J54OM18PTi81a9vdSiheQO5mlIGdor2/9jjxN9g8U3eh3E2IZ1BiUnjOOcV7uLw0fq9orVHzWBxcvrV5PSR9f0UUV4B9QFFFFAHw7+1TrLat8TCnSO2jKgA8c4r2P9jHQY7XwbdaxLCv2medlD452cYr50+NXmf8LF1Ivn7wxn6CvrX9l/y/+FY2uzHXkD1xXuYv3MJGK8j5vAfvMdKT8z1WiiivDPpAoopHYKhY9AM0AfPX7Z3iNrHw9ZaPDKCbkkyoD2GMZrhP2VfBv9uad4je4hDQXNm0EZI43ZFcj+0l4jbxJ8TrwQybraMrFGueAcYNfTX7Oem6f4Y+G9nbSXcCzTgTPlgDyK9qd6GESW7PnqdsVjpSeyPkPQLuTwp8UIpW3RLaXhRgPTdiv0F0S/j1TSLXUIvuXEYcfjXxJ+1Fo9npXxMll010aKYCQlDkbsZP619GfsteKP8AhIvh1HDJJmWxfyMHrgDNTj4+0pRqorLJexrzoM9br89vj9/yVvxV/wBfbfyFfoTX58fHld3xg8UL63h/kKjKf4kvQ1zt/uo+p9j/ALPf/JKNI/3P8K86/bP1G0i8NWlg8g+0SHcqjrjmvL/B/wAfdW8MeFbbRbazD/ZxgHdXnvjbxV4g8f679uvRJNM5xHEOdtbUcFNV3Ulsc1fMKcsMqUN9Ed/+yNZzz/EmC4QEpbjL49xX03+0B/ySfXP+vdv5GuO/ZU+H0/hXw/NrGoJtu75R8pHKqOa7H9oD/kk+uf8AXu38jXNiaqqYpW6WO3B0XSwb5t3dnxd8DP8Akqvhj/ruf/QTX6Gp9xfpX55fAz/kqvhj/ruf/QTX6Gp9xfpV5r/Ej6EZL/Cl6g33T9K+A/2h/wDkqGr/AO9/Svvxvun6V8B/tD/8lQ1f/e/pSyr+I/QWd/wo+p9Yfsz/APJKNM/3B/KvTa8y/Zn/AOSUaZ/uD+Vem1w4j+LL1PSwv8GPoFfPH7Z3iRrHQLLRoJATcEmVQegGMV9DOwVCx6AZNfBv7RviJvEvxPvTDLutVZYYxngEDBrpy6lz1r9jkzWt7Ohy9Xodp+yx4M/t3RfEbXEIaG5tGhiJHG7ivLfDd5J4W+KEU25oRaXZjYdMjdivr/8AZ30/TvDPw4srV7uASzAStlgDyK+aP2n9Hs9J+Jc39myI0MuJSUOfmIyenvXoUK3tK84PZnl4jD+yw9Oot1+p9u6Jfx6ppNrqEP8Aq7iMOv41cryb9lzxQfEXw4iikfMti3kYJ5wBXrNeJVg6c3HsfRUKqq04zXUKKKKzNT4e/ar0qTTfiazsv7qdCysBgdq9S/Yu8UQSaJeeG7iYfaY5WkQE9VPQV1X7UPw9bxb4V/tCwi3X1kN/yjkqOTXyD4Y1vVvCXiSLU7JnguYG/eIeM47V71JLFYXk6o+ZrN4LGc7WjP0jorwvwH+0R4b1Kxj/ALdkWxn2/MXYDmtvWvj54EtLR5LTUobqUDIVHHNeS8LWTtynuRxtCUebmPWa5r4na8PDfgnUtW3hDDCSpPrXm3wW+Ng8c+LrrR7iDyN3zW4I5IA5rE/bO8TvZ6Ba+H4X/wCPtv3oB7Yq6eFmqypyRnVxkHh5VYM+WJftGoapNLCjyzTStIAOScnNbSyeNFjEaxXqoBgAMRxXp/7IXhK21zxPe6jqEIkhs1AQMOCSK+rm8L6ESf8AiXQdMfcFericdGjPktc8TB5bKvT9pzWufnnq1v4gn/0jUra4YKPvvk4r1v8AZB8Uf2T44l0q4lxbXcW2Nc/8tMivpXx/4J0nUvCGoWdvp8SzNC2wqgznFfCuhXU/g/xxbTzFlk0u8HmfgadOtHGUpRtYmrh5YCvCd7n6P1+e/wAe22/F7xQ3peN/IV96+FtUj1nw/ZalEQVniV/zFfBPx+/5K34q/wCvtv5CuTK1arJeR6GdNSpQfmeyfC34FaP4l8G6frV04Ek4y456V7F4J+DvgrwtPHd2enb7peru24Z+hp/7Pf8AySjSP9z/AAr0CuXEYmq5yjzaHZhcHRjCMlHWwiqqqFVQoHQAVwf7QH/JJ9c/692/ka72uC/aA/5JPrn/AF7t/I1hR/iR9Tqr/wAKXofF3wM/5Kr4Y/67n/0E1+hqfcX6V+eXwM/5Kr4Y/wCu5/8AQTX6Gp9xfpXoZr/Ej6Hl5L/Cl6g33T9K+A/2h/8AkqGr/wC9/Svvxvun6V8B/tD/APJUNX/3v6Usq/iP0Fnf8KPqfWH7M/8AySjTP9wfyr02vMv2Z/8AklGmf7g/lXptcOI/iy9T0sL/AAY+hzHxR14eG/BOo6ruCmKI4Jr89pPtGoanNJCjSyyytIAOpyc19S/tneKHtNDtfD0Mn/H2f3oB/hrhv2QvCMGt+Ib3Ur+ASW1oqhAw4JIr1cFahh3VfU8TMb4nFRoxex5asnjRIxGsV6qAYADEcVQ1W38QT/6RqVtcEKPvvk4r9DD4X0Ik/wDEug6Y+4KwfiD4I0nVPB+oWdvYRLK0RKFVGcgUo5nHmXulTyaXK/ePm79kHxSdK8aS6PcS4tbuPEaf9NCetfZFfnDoN3ceEPHFtcSEq+m3Y8zHfBr9DPC+px6xoFlqUf3Z4Vf8xWOZ0rTU11N8mqt03Te6NKiiivLPaEdVZSrKGUjBB6EV418WvgToXiud9T01fsV9txtjwqE+pFezUVpSqzpPmizKtQhWjyzVz4h1b9nbx3ayNj7FNHn5duScU3Sv2dfHN4d22xhUNg7gQa+4KK7f7TrW6Hn/ANj0PM8U+DfwMsfB2rQ69d3Mr6jEpVQjfJz1rkvjr8I/HvjjxtLf2dxZCxT/AFKuTkc19MUVhHGVVP2nU6HgKLp+zSsjzT9nvwFdeBfBq2ep+S2oyMTK0fQjPFel0UVhUqOpJyluzppU40oKEdkI67kKnuMV8ofFP9nvxTrHjLUNS0WazW2u5DIRITkE19YUVpQxE6DbiZ4jC08Qkp9DgvgdofiTw54Mh0nxJJBJPCcIYs429q8H+K3wE8ceIvH2u61YTWItby4MkQcndtwOtfWtFVTxU6c3OO7IqYKnUpxpy2Ryfwj0K+8N+A9P0fUmRrmBcMU6V1lFFYSk5NyZ0wioRUV0CuV+LGhXviTwHqej6eyLcXETKhfpkg11VFEZOLTQTipRcWfI/wAMPgH448P+O9E1i/msTa2km6QITnGMV9bqMKB7UtFa18ROu05GOHw0MOmoAehr5S+LfwJ8beJvHGo6tp01ittOfkDk56V9W0UUMROg7xDEYaGISU+hxfwY8N6h4V8C2Wjak0bXEKgMU6dK7Siispyc5OTNYQUIqK6HzL8c/hD4+8b+Npr+1uLIWK/6gOTkDPevUf2ffAl14G8FpZal5Tag7MZmj6EZ4r0mit54qc6apvY56eCpwquqtwpHXcjKehBFLRXMdZ8m/FH9nrxTq/jLUNS0SezFpduZCshOQTXu3wP0PxH4d8GQ6T4jlhkng+VDHnG3tXeUV01MVOpBQl0OSjgqdKo5x3YUUUVzHWf/2Q==">
            <a:extLst>
              <a:ext uri="{FF2B5EF4-FFF2-40B4-BE49-F238E27FC236}">
                <a16:creationId xmlns:a16="http://schemas.microsoft.com/office/drawing/2014/main" xmlns="" id="{BFC225FD-0C05-43BE-9941-55ADEA83161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3">
            <a:extLst>
              <a:ext uri="{FF2B5EF4-FFF2-40B4-BE49-F238E27FC236}">
                <a16:creationId xmlns:a16="http://schemas.microsoft.com/office/drawing/2014/main" xmlns="" id="{F149D628-2D3F-4F8C-A388-A166E44B6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05" t="14761" r="14587" b="27638"/>
          <a:stretch>
            <a:fillRect/>
          </a:stretch>
        </p:blipFill>
        <p:spPr bwMode="auto">
          <a:xfrm>
            <a:off x="656035" y="3041413"/>
            <a:ext cx="25844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xmlns="" id="{E4709958-CC60-4E0D-84D2-D9D008D45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616" b="14091"/>
          <a:stretch>
            <a:fillRect/>
          </a:stretch>
        </p:blipFill>
        <p:spPr bwMode="auto">
          <a:xfrm>
            <a:off x="3563888" y="2756848"/>
            <a:ext cx="2152973" cy="74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xmlns="" id="{AD168C0C-430E-4F23-B758-4303C1CF0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247477"/>
            <a:ext cx="3256037" cy="75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xmlns="" id="{82DBA5AF-5AD4-4127-9C69-2471D788F0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3803" y="1217031"/>
            <a:ext cx="12001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xmlns="" id="{5C71F449-DD12-4D35-AA4D-C8E44F25AD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3715" y="3196203"/>
            <a:ext cx="2848595" cy="76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9C30BCB0-BF93-4A36-80EA-B7A8CC1EA0A2}"/>
              </a:ext>
            </a:extLst>
          </p:cNvPr>
          <p:cNvPicPr>
            <a:picLocks noChangeAspect="1"/>
          </p:cNvPicPr>
          <p:nvPr/>
        </p:nvPicPr>
        <p:blipFill>
          <a:blip r:embed="rId7"/>
          <a:stretch>
            <a:fillRect/>
          </a:stretch>
        </p:blipFill>
        <p:spPr>
          <a:xfrm>
            <a:off x="7166016" y="4077072"/>
            <a:ext cx="1405420" cy="1039626"/>
          </a:xfrm>
          <a:prstGeom prst="rect">
            <a:avLst/>
          </a:prstGeom>
        </p:spPr>
      </p:pic>
      <p:pic>
        <p:nvPicPr>
          <p:cNvPr id="17" name="Picture 16">
            <a:extLst>
              <a:ext uri="{FF2B5EF4-FFF2-40B4-BE49-F238E27FC236}">
                <a16:creationId xmlns:a16="http://schemas.microsoft.com/office/drawing/2014/main" xmlns="" id="{ED2423CA-B025-4F32-90A1-2ADC2F161F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6311" y="1435207"/>
            <a:ext cx="1563897" cy="1563897"/>
          </a:xfrm>
          <a:prstGeom prst="rect">
            <a:avLst/>
          </a:prstGeom>
        </p:spPr>
      </p:pic>
      <p:pic>
        <p:nvPicPr>
          <p:cNvPr id="19" name="Picture 18">
            <a:extLst>
              <a:ext uri="{FF2B5EF4-FFF2-40B4-BE49-F238E27FC236}">
                <a16:creationId xmlns:a16="http://schemas.microsoft.com/office/drawing/2014/main" xmlns="" id="{95B8B640-EE26-46B9-855F-FB5E5BA6D1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1023" y="1417638"/>
            <a:ext cx="4114800" cy="1114425"/>
          </a:xfrm>
          <a:prstGeom prst="rect">
            <a:avLst/>
          </a:prstGeom>
        </p:spPr>
      </p:pic>
    </p:spTree>
    <p:extLst>
      <p:ext uri="{BB962C8B-B14F-4D97-AF65-F5344CB8AC3E}">
        <p14:creationId xmlns:p14="http://schemas.microsoft.com/office/powerpoint/2010/main" val="254345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3568" y="165719"/>
            <a:ext cx="8229600" cy="1143000"/>
          </a:xfrm>
        </p:spPr>
        <p:txBody>
          <a:bodyPr/>
          <a:lstStyle/>
          <a:p>
            <a:r>
              <a:rPr lang="en-GB" dirty="0"/>
              <a:t>What does good look like?</a:t>
            </a:r>
            <a:endParaRPr lang="en-GB" dirty="0">
              <a:latin typeface="Corbel" pitchFamily="-108" charset="0"/>
              <a:ea typeface="Corbel" pitchFamily="-108" charset="0"/>
              <a:cs typeface="Corbel" pitchFamily="-108" charset="0"/>
            </a:endParaRPr>
          </a:p>
        </p:txBody>
      </p:sp>
      <p:graphicFrame>
        <p:nvGraphicFramePr>
          <p:cNvPr id="2" name="Diagram 1"/>
          <p:cNvGraphicFramePr/>
          <p:nvPr>
            <p:extLst>
              <p:ext uri="{D42A27DB-BD31-4B8C-83A1-F6EECF244321}">
                <p14:modId xmlns:p14="http://schemas.microsoft.com/office/powerpoint/2010/main" val="1530942353"/>
              </p:ext>
            </p:extLst>
          </p:nvPr>
        </p:nvGraphicFramePr>
        <p:xfrm>
          <a:off x="-468560" y="1295400"/>
          <a:ext cx="9793088" cy="379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32315"/>
            <a:ext cx="9144000" cy="1993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0" name="Title 1"/>
          <p:cNvSpPr>
            <a:spLocks noGrp="1"/>
          </p:cNvSpPr>
          <p:nvPr>
            <p:ph type="title"/>
          </p:nvPr>
        </p:nvSpPr>
        <p:spPr>
          <a:xfrm>
            <a:off x="457200" y="490537"/>
            <a:ext cx="8229600" cy="1143000"/>
          </a:xfrm>
        </p:spPr>
        <p:txBody>
          <a:bodyPr/>
          <a:lstStyle/>
          <a:p>
            <a:r>
              <a:rPr lang="en-US" altLang="en-US" dirty="0">
                <a:latin typeface="Corbel" charset="0"/>
                <a:ea typeface="ＭＳ Ｐゴシック" charset="-128"/>
              </a:rPr>
              <a:t>Doing more with less</a:t>
            </a:r>
          </a:p>
        </p:txBody>
      </p:sp>
      <p:graphicFrame>
        <p:nvGraphicFramePr>
          <p:cNvPr id="29698" name="Object 2"/>
          <p:cNvGraphicFramePr>
            <a:graphicFrameLocks noChangeAspect="1"/>
          </p:cNvGraphicFramePr>
          <p:nvPr>
            <p:extLst>
              <p:ext uri="{D42A27DB-BD31-4B8C-83A1-F6EECF244321}">
                <p14:modId xmlns:p14="http://schemas.microsoft.com/office/powerpoint/2010/main" val="2361115783"/>
              </p:ext>
            </p:extLst>
          </p:nvPr>
        </p:nvGraphicFramePr>
        <p:xfrm>
          <a:off x="457200" y="1905000"/>
          <a:ext cx="8180388" cy="1784350"/>
        </p:xfrm>
        <a:graphic>
          <a:graphicData uri="http://schemas.openxmlformats.org/presentationml/2006/ole">
            <mc:AlternateContent xmlns:mc="http://schemas.openxmlformats.org/markup-compatibility/2006">
              <mc:Choice xmlns:v="urn:schemas-microsoft-com:vml" Requires="v">
                <p:oleObj spid="_x0000_s1028" name="Document" r:id="rId4" imgW="5880100" imgH="1282700" progId="Word.Document.12">
                  <p:link updateAutomatic="1"/>
                </p:oleObj>
              </mc:Choice>
              <mc:Fallback>
                <p:oleObj name="Document" r:id="rId4" imgW="5880100" imgH="1282700" progId="Word.Document.12">
                  <p:link updateAutomatic="1"/>
                  <p:pic>
                    <p:nvPicPr>
                      <p:cNvPr id="296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05000"/>
                        <a:ext cx="8180388"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extLst>
              <p:ext uri="{D42A27DB-BD31-4B8C-83A1-F6EECF244321}">
                <p14:modId xmlns:p14="http://schemas.microsoft.com/office/powerpoint/2010/main" val="2800477848"/>
              </p:ext>
            </p:extLst>
          </p:nvPr>
        </p:nvGraphicFramePr>
        <p:xfrm>
          <a:off x="457200" y="4724400"/>
          <a:ext cx="8077200" cy="1600200"/>
        </p:xfrm>
        <a:graphic>
          <a:graphicData uri="http://schemas.openxmlformats.org/presentationml/2006/ole">
            <mc:AlternateContent xmlns:mc="http://schemas.openxmlformats.org/markup-compatibility/2006">
              <mc:Choice xmlns:v="urn:schemas-microsoft-com:vml" Requires="v">
                <p:oleObj spid="_x0000_s1029" name="Document" r:id="rId6" imgW="5880100" imgH="1168400" progId="Word.Document.12">
                  <p:link updateAutomatic="1"/>
                </p:oleObj>
              </mc:Choice>
              <mc:Fallback>
                <p:oleObj name="Document" r:id="rId6" imgW="5880100" imgH="1168400" progId="Word.Document.12">
                  <p:link updateAutomatic="1"/>
                  <p:pic>
                    <p:nvPicPr>
                      <p:cNvPr id="296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724400"/>
                        <a:ext cx="8077200" cy="1600200"/>
                      </a:xfrm>
                      <a:prstGeom prst="rect">
                        <a:avLst/>
                      </a:prstGeom>
                      <a:noFill/>
                      <a:ln>
                        <a:noFill/>
                      </a:ln>
                      <a:effectLst/>
                    </p:spPr>
                  </p:pic>
                </p:oleObj>
              </mc:Fallback>
            </mc:AlternateContent>
          </a:graphicData>
        </a:graphic>
      </p:graphicFrame>
      <p:sp>
        <p:nvSpPr>
          <p:cNvPr id="29701" name="Rectangle 7"/>
          <p:cNvSpPr>
            <a:spLocks noChangeArrowheads="1"/>
          </p:cNvSpPr>
          <p:nvPr/>
        </p:nvSpPr>
        <p:spPr bwMode="auto">
          <a:xfrm>
            <a:off x="457200" y="3886202"/>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GB" altLang="en-US" sz="1800"/>
              <a:t>Combined cost of phone and reception based communication was</a:t>
            </a:r>
          </a:p>
          <a:p>
            <a:pPr algn="ctr"/>
            <a:r>
              <a:rPr lang="en-GB" altLang="en-US" sz="1800"/>
              <a:t>£72,762 in 2014 </a:t>
            </a:r>
            <a:endParaRPr lang="en-US" altLang="en-US" sz="1800"/>
          </a:p>
        </p:txBody>
      </p:sp>
    </p:spTree>
    <p:extLst>
      <p:ext uri="{BB962C8B-B14F-4D97-AF65-F5344CB8AC3E}">
        <p14:creationId xmlns:p14="http://schemas.microsoft.com/office/powerpoint/2010/main" val="162912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32315"/>
            <a:ext cx="9144000" cy="1993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xmlns="" id="{C3A16D52-4C6D-41AB-B30C-3EE8EB912BA8}"/>
              </a:ext>
            </a:extLst>
          </p:cNvPr>
          <p:cNvSpPr txBox="1">
            <a:spLocks noChangeArrowheads="1"/>
          </p:cNvSpPr>
          <p:nvPr/>
        </p:nvSpPr>
        <p:spPr bwMode="auto">
          <a:xfrm>
            <a:off x="1115616" y="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1pPr>
            <a:lvl2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2pPr>
            <a:lvl3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3pPr>
            <a:lvl4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4pPr>
            <a:lvl5pPr algn="r" rtl="0" eaLnBrk="0" fontAlgn="base" hangingPunct="0">
              <a:spcBef>
                <a:spcPct val="0"/>
              </a:spcBef>
              <a:spcAft>
                <a:spcPct val="0"/>
              </a:spcAft>
              <a:defRPr sz="3600">
                <a:solidFill>
                  <a:schemeClr val="tx2"/>
                </a:solidFill>
                <a:latin typeface="Corbel" panose="020B0503020204020204" pitchFamily="34" charset="0"/>
                <a:ea typeface="ＭＳ Ｐゴシック" pitchFamily="4" charset="-128"/>
                <a:cs typeface="ＭＳ Ｐゴシック" pitchFamily="4" charset="-128"/>
              </a:defRPr>
            </a:lvl5pPr>
            <a:lvl6pPr marL="457200" algn="r" rtl="0" fontAlgn="base">
              <a:spcBef>
                <a:spcPct val="0"/>
              </a:spcBef>
              <a:spcAft>
                <a:spcPct val="0"/>
              </a:spcAft>
              <a:defRPr sz="3600">
                <a:solidFill>
                  <a:schemeClr val="tx2"/>
                </a:solidFill>
                <a:latin typeface="Arial" charset="0"/>
              </a:defRPr>
            </a:lvl6pPr>
            <a:lvl7pPr marL="914400" algn="r" rtl="0" fontAlgn="base">
              <a:spcBef>
                <a:spcPct val="0"/>
              </a:spcBef>
              <a:spcAft>
                <a:spcPct val="0"/>
              </a:spcAft>
              <a:defRPr sz="3600">
                <a:solidFill>
                  <a:schemeClr val="tx2"/>
                </a:solidFill>
                <a:latin typeface="Arial" charset="0"/>
              </a:defRPr>
            </a:lvl7pPr>
            <a:lvl8pPr marL="1371600" algn="r" rtl="0" fontAlgn="base">
              <a:spcBef>
                <a:spcPct val="0"/>
              </a:spcBef>
              <a:spcAft>
                <a:spcPct val="0"/>
              </a:spcAft>
              <a:defRPr sz="3600">
                <a:solidFill>
                  <a:schemeClr val="tx2"/>
                </a:solidFill>
                <a:latin typeface="Arial" charset="0"/>
              </a:defRPr>
            </a:lvl8pPr>
            <a:lvl9pPr marL="1828800" algn="r" rtl="0" fontAlgn="base">
              <a:spcBef>
                <a:spcPct val="0"/>
              </a:spcBef>
              <a:spcAft>
                <a:spcPct val="0"/>
              </a:spcAft>
              <a:defRPr sz="3600">
                <a:solidFill>
                  <a:schemeClr val="tx2"/>
                </a:solidFill>
                <a:latin typeface="Arial" charset="0"/>
              </a:defRPr>
            </a:lvl9pPr>
          </a:lstStyle>
          <a:p>
            <a:r>
              <a:rPr lang="en-US" altLang="en-US" kern="0" dirty="0"/>
              <a:t>What Is The Potential?</a:t>
            </a:r>
          </a:p>
        </p:txBody>
      </p:sp>
      <p:sp>
        <p:nvSpPr>
          <p:cNvPr id="10" name="Rectangle 3">
            <a:extLst>
              <a:ext uri="{FF2B5EF4-FFF2-40B4-BE49-F238E27FC236}">
                <a16:creationId xmlns:a16="http://schemas.microsoft.com/office/drawing/2014/main" xmlns="" id="{AD204774-CB6C-419A-96E4-3EC81CFA367B}"/>
              </a:ext>
            </a:extLst>
          </p:cNvPr>
          <p:cNvSpPr txBox="1">
            <a:spLocks noChangeArrowheads="1"/>
          </p:cNvSpPr>
          <p:nvPr/>
        </p:nvSpPr>
        <p:spPr bwMode="auto">
          <a:xfrm>
            <a:off x="251520" y="1694455"/>
            <a:ext cx="3733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24B50"/>
              </a:buClr>
              <a:buFont typeface="Wingdings" pitchFamily="-108" charset="2"/>
              <a:buChar char="§"/>
              <a:defRPr sz="3200">
                <a:solidFill>
                  <a:schemeClr val="tx1"/>
                </a:solidFill>
                <a:latin typeface="Corbel" panose="020B0503020204020204" pitchFamily="34" charset="0"/>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224B50"/>
              </a:buClr>
              <a:buFont typeface="Wingdings" pitchFamily="-108" charset="2"/>
              <a:buChar char="§"/>
              <a:defRPr sz="2800">
                <a:solidFill>
                  <a:schemeClr val="tx1"/>
                </a:solidFill>
                <a:latin typeface="Corbel" panose="020B0503020204020204" pitchFamily="34" charset="0"/>
                <a:ea typeface="ＭＳ Ｐゴシック" pitchFamily="-105" charset="-128"/>
              </a:defRPr>
            </a:lvl2pPr>
            <a:lvl3pPr marL="1143000" indent="-228600" algn="l" rtl="0" eaLnBrk="0" fontAlgn="base" hangingPunct="0">
              <a:spcBef>
                <a:spcPct val="20000"/>
              </a:spcBef>
              <a:spcAft>
                <a:spcPct val="0"/>
              </a:spcAft>
              <a:buClr>
                <a:srgbClr val="224B50"/>
              </a:buClr>
              <a:buFont typeface="Wingdings" pitchFamily="-108" charset="2"/>
              <a:buChar char="§"/>
              <a:defRPr sz="2400">
                <a:solidFill>
                  <a:schemeClr val="tx1"/>
                </a:solidFill>
                <a:latin typeface="Corbel" panose="020B0503020204020204" pitchFamily="34" charset="0"/>
                <a:ea typeface="ＭＳ Ｐゴシック" pitchFamily="-105" charset="-128"/>
              </a:defRPr>
            </a:lvl3pPr>
            <a:lvl4pPr marL="16002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4pPr>
            <a:lvl5pPr marL="20574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algn="ctr">
              <a:buFont typeface="Times" panose="02020603050405020304" pitchFamily="18" charset="0"/>
              <a:buNone/>
            </a:pPr>
            <a:r>
              <a:rPr lang="en-GB" altLang="en-US" sz="2400" b="1" i="1" kern="0" dirty="0"/>
              <a:t>“This level of unexplained variation must be due to differences in operating efficiency”</a:t>
            </a:r>
            <a:endParaRPr lang="en-GB" altLang="en-US" sz="2400" b="1" i="1" kern="0" dirty="0">
              <a:solidFill>
                <a:srgbClr val="A50021"/>
              </a:solidFill>
            </a:endParaRPr>
          </a:p>
          <a:p>
            <a:pPr algn="ctr">
              <a:buFont typeface="Times" panose="02020603050405020304" pitchFamily="18" charset="0"/>
              <a:buNone/>
            </a:pPr>
            <a:endParaRPr lang="en-GB" altLang="en-US" sz="1000" b="1" kern="0" dirty="0"/>
          </a:p>
          <a:p>
            <a:pPr algn="ctr">
              <a:buFont typeface="Times" panose="02020603050405020304" pitchFamily="18" charset="0"/>
              <a:buNone/>
            </a:pPr>
            <a:r>
              <a:rPr lang="en-GB" altLang="en-US" sz="2400" b="1" i="1" kern="0" dirty="0"/>
              <a:t>“We will be reinforcing our focus on </a:t>
            </a:r>
            <a:r>
              <a:rPr lang="en-GB" altLang="en-US" sz="2400" b="1" i="1" kern="0" dirty="0" err="1"/>
              <a:t>VfM</a:t>
            </a:r>
            <a:r>
              <a:rPr lang="en-GB" altLang="en-US" sz="2400" b="1" i="1" kern="0" dirty="0"/>
              <a:t> regulation and will increasingly be challenging providers”</a:t>
            </a:r>
          </a:p>
          <a:p>
            <a:pPr algn="r">
              <a:buFont typeface="Times" panose="02020603050405020304" pitchFamily="18" charset="0"/>
              <a:buNone/>
            </a:pPr>
            <a:endParaRPr lang="en-GB" altLang="en-US" sz="1000" b="1" kern="0" dirty="0"/>
          </a:p>
          <a:p>
            <a:pPr algn="r">
              <a:buFont typeface="Times" panose="02020603050405020304" pitchFamily="18" charset="0"/>
              <a:buNone/>
            </a:pPr>
            <a:r>
              <a:rPr lang="en-GB" altLang="en-US" sz="2400" b="1" kern="0" dirty="0">
                <a:solidFill>
                  <a:schemeClr val="accent2"/>
                </a:solidFill>
              </a:rPr>
              <a:t>Julian Ashby</a:t>
            </a:r>
          </a:p>
          <a:p>
            <a:pPr algn="r">
              <a:buFont typeface="Times" panose="02020603050405020304" pitchFamily="18" charset="0"/>
              <a:buNone/>
            </a:pPr>
            <a:r>
              <a:rPr lang="en-GB" altLang="en-US" sz="2400" b="1" kern="0" dirty="0">
                <a:solidFill>
                  <a:schemeClr val="accent2"/>
                </a:solidFill>
              </a:rPr>
              <a:t>HCA Chair </a:t>
            </a:r>
          </a:p>
        </p:txBody>
      </p:sp>
      <p:pic>
        <p:nvPicPr>
          <p:cNvPr id="11" name="Picture 3">
            <a:extLst>
              <a:ext uri="{FF2B5EF4-FFF2-40B4-BE49-F238E27FC236}">
                <a16:creationId xmlns:a16="http://schemas.microsoft.com/office/drawing/2014/main" xmlns="" id="{C878198B-A21C-4A35-BD2F-1969C8ECF1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2850" y="2004435"/>
            <a:ext cx="47148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xmlns="" id="{27114980-02C9-4E39-B625-378E55BE4B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7" y="5263063"/>
            <a:ext cx="26924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14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xmlns="" id="{63442283-58FC-42B1-8FC7-5F15D52C6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206" y="1"/>
            <a:ext cx="6447793" cy="46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835696" y="2996952"/>
            <a:ext cx="4474840" cy="1440160"/>
          </a:xfrm>
        </p:spPr>
        <p:txBody>
          <a:bodyPr/>
          <a:lstStyle/>
          <a:p>
            <a:pPr marL="0" indent="0" algn="ctr">
              <a:buNone/>
            </a:pPr>
            <a:r>
              <a:rPr lang="en-GB" dirty="0"/>
              <a:t>Requests for </a:t>
            </a:r>
          </a:p>
          <a:p>
            <a:pPr marL="0" indent="0" algn="ctr">
              <a:buNone/>
            </a:pPr>
            <a:r>
              <a:rPr lang="en-GB" dirty="0"/>
              <a:t>Governance Audits</a:t>
            </a:r>
          </a:p>
          <a:p>
            <a:pPr marL="0" indent="0" algn="ctr">
              <a:buNone/>
            </a:pPr>
            <a:endParaRPr lang="en-GB" dirty="0"/>
          </a:p>
        </p:txBody>
      </p:sp>
      <p:sp>
        <p:nvSpPr>
          <p:cNvPr id="3" name="Title 2"/>
          <p:cNvSpPr>
            <a:spLocks noGrp="1"/>
          </p:cNvSpPr>
          <p:nvPr>
            <p:ph type="title"/>
          </p:nvPr>
        </p:nvSpPr>
        <p:spPr>
          <a:xfrm>
            <a:off x="-2772816" y="1412776"/>
            <a:ext cx="8229600" cy="1143000"/>
          </a:xfrm>
        </p:spPr>
        <p:txBody>
          <a:bodyPr/>
          <a:lstStyle/>
          <a:p>
            <a:r>
              <a:rPr lang="en-GB" dirty="0"/>
              <a:t>Spotlight on Governance</a:t>
            </a:r>
          </a:p>
        </p:txBody>
      </p:sp>
    </p:spTree>
    <p:extLst>
      <p:ext uri="{BB962C8B-B14F-4D97-AF65-F5344CB8AC3E}">
        <p14:creationId xmlns:p14="http://schemas.microsoft.com/office/powerpoint/2010/main" val="68271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55776" y="188640"/>
            <a:ext cx="6429400" cy="1143000"/>
          </a:xfrm>
        </p:spPr>
        <p:txBody>
          <a:bodyPr/>
          <a:lstStyle/>
          <a:p>
            <a:r>
              <a:rPr lang="en-US" altLang="en-US" sz="4400" dirty="0">
                <a:latin typeface="Corbel" charset="0"/>
                <a:ea typeface="ＭＳ Ｐゴシック" charset="-128"/>
              </a:rPr>
              <a:t>Spotlight on governance</a:t>
            </a:r>
          </a:p>
        </p:txBody>
      </p:sp>
      <p:graphicFrame>
        <p:nvGraphicFramePr>
          <p:cNvPr id="2" name="Diagram 1"/>
          <p:cNvGraphicFramePr/>
          <p:nvPr>
            <p:extLst/>
          </p:nvPr>
        </p:nvGraphicFramePr>
        <p:xfrm>
          <a:off x="611560" y="1556792"/>
          <a:ext cx="813690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297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9912" y="1556792"/>
            <a:ext cx="4474840" cy="4564757"/>
          </a:xfrm>
        </p:spPr>
        <p:txBody>
          <a:bodyPr/>
          <a:lstStyle/>
          <a:p>
            <a:pPr marL="0" indent="0" algn="ctr">
              <a:buNone/>
            </a:pPr>
            <a:r>
              <a:rPr lang="en-GB" sz="6000" dirty="0">
                <a:effectLst>
                  <a:outerShdw blurRad="50800" dist="38100" dir="2700000" algn="tl" rotWithShape="0">
                    <a:prstClr val="black">
                      <a:alpha val="40000"/>
                    </a:prstClr>
                  </a:outerShdw>
                </a:effectLst>
                <a:latin typeface="Cooper Black" panose="0208090404030B020404" pitchFamily="18" charset="0"/>
              </a:rPr>
              <a:t>Data</a:t>
            </a:r>
          </a:p>
          <a:p>
            <a:pPr marL="0" indent="0" algn="ctr">
              <a:buNone/>
            </a:pPr>
            <a:r>
              <a:rPr lang="en-GB" sz="6000" dirty="0">
                <a:effectLst>
                  <a:outerShdw blurRad="50800" dist="38100" dir="2700000" algn="tl" rotWithShape="0">
                    <a:prstClr val="black">
                      <a:alpha val="40000"/>
                    </a:prstClr>
                  </a:outerShdw>
                </a:effectLst>
                <a:latin typeface="Cooper Black" panose="0208090404030B020404" pitchFamily="18" charset="0"/>
              </a:rPr>
              <a:t>Is The New Oil</a:t>
            </a:r>
          </a:p>
          <a:p>
            <a:pPr algn="ctr"/>
            <a:endParaRPr lang="en-GB" dirty="0"/>
          </a:p>
        </p:txBody>
      </p:sp>
      <p:sp>
        <p:nvSpPr>
          <p:cNvPr id="3" name="Title 2"/>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xmlns="" id="{2DA0C3F7-89F7-4780-912A-BED756C01E5C}"/>
              </a:ext>
            </a:extLst>
          </p:cNvPr>
          <p:cNvPicPr>
            <a:picLocks noChangeAspect="1"/>
          </p:cNvPicPr>
          <p:nvPr/>
        </p:nvPicPr>
        <p:blipFill rotWithShape="1">
          <a:blip r:embed="rId2">
            <a:extLst>
              <a:ext uri="{28A0092B-C50C-407E-A947-70E740481C1C}">
                <a14:useLocalDpi xmlns:a14="http://schemas.microsoft.com/office/drawing/2010/main" val="0"/>
              </a:ext>
            </a:extLst>
          </a:blip>
          <a:srcRect l="10013" r="11073"/>
          <a:stretch/>
        </p:blipFill>
        <p:spPr>
          <a:xfrm>
            <a:off x="1" y="1103344"/>
            <a:ext cx="3419871" cy="4150337"/>
          </a:xfrm>
          <a:prstGeom prst="rect">
            <a:avLst/>
          </a:prstGeom>
        </p:spPr>
      </p:pic>
    </p:spTree>
    <p:extLst>
      <p:ext uri="{BB962C8B-B14F-4D97-AF65-F5344CB8AC3E}">
        <p14:creationId xmlns:p14="http://schemas.microsoft.com/office/powerpoint/2010/main" val="319782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7544" y="152400"/>
            <a:ext cx="8229600" cy="1143000"/>
          </a:xfrm>
        </p:spPr>
        <p:txBody>
          <a:bodyPr/>
          <a:lstStyle/>
          <a:p>
            <a:r>
              <a:rPr lang="en-GB" dirty="0">
                <a:latin typeface="Corbel" pitchFamily="-108" charset="0"/>
                <a:ea typeface="Corbel" pitchFamily="-108" charset="0"/>
                <a:cs typeface="Corbel" pitchFamily="-108" charset="0"/>
              </a:rPr>
              <a:t>About us</a:t>
            </a:r>
          </a:p>
        </p:txBody>
      </p:sp>
      <p:graphicFrame>
        <p:nvGraphicFramePr>
          <p:cNvPr id="4" name="Diagram 3"/>
          <p:cNvGraphicFramePr/>
          <p:nvPr>
            <p:extLst>
              <p:ext uri="{D42A27DB-BD31-4B8C-83A1-F6EECF244321}">
                <p14:modId xmlns:p14="http://schemas.microsoft.com/office/powerpoint/2010/main" val="1846862520"/>
              </p:ext>
            </p:extLst>
          </p:nvPr>
        </p:nvGraphicFramePr>
        <p:xfrm>
          <a:off x="-684584" y="1295400"/>
          <a:ext cx="11017224" cy="379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78120" y="836712"/>
            <a:ext cx="8229600" cy="1143000"/>
          </a:xfrm>
        </p:spPr>
        <p:txBody>
          <a:bodyPr/>
          <a:lstStyle/>
          <a:p>
            <a:r>
              <a:rPr lang="en-GB" altLang="en-US">
                <a:latin typeface="Corbel" charset="0"/>
                <a:ea typeface="ＭＳ Ｐゴシック" charset="-128"/>
              </a:rPr>
              <a:t>Barriers to excellence</a:t>
            </a:r>
          </a:p>
        </p:txBody>
      </p:sp>
      <p:sp>
        <p:nvSpPr>
          <p:cNvPr id="44035" name="Content Placeholder 2"/>
          <p:cNvSpPr>
            <a:spLocks noGrp="1"/>
          </p:cNvSpPr>
          <p:nvPr>
            <p:ph idx="1"/>
          </p:nvPr>
        </p:nvSpPr>
        <p:spPr>
          <a:xfrm>
            <a:off x="940295" y="1196754"/>
            <a:ext cx="8229600" cy="4276725"/>
          </a:xfrm>
        </p:spPr>
        <p:txBody>
          <a:bodyPr/>
          <a:lstStyle/>
          <a:p>
            <a:pPr>
              <a:buFont typeface="Wingdings" charset="2"/>
              <a:buChar char="§"/>
            </a:pPr>
            <a:endParaRPr lang="en-GB" altLang="en-US" dirty="0">
              <a:latin typeface="Corbel" charset="0"/>
              <a:ea typeface="ＭＳ Ｐゴシック" charset="-128"/>
            </a:endParaRPr>
          </a:p>
          <a:p>
            <a:pPr>
              <a:spcAft>
                <a:spcPts val="1200"/>
              </a:spcAft>
              <a:buFont typeface="Wingdings" charset="2"/>
              <a:buChar char="§"/>
            </a:pPr>
            <a:r>
              <a:rPr lang="en-GB" altLang="en-US" dirty="0">
                <a:latin typeface="Corbel" charset="0"/>
                <a:ea typeface="ＭＳ Ｐゴシック" charset="-128"/>
              </a:rPr>
              <a:t>Systems integration</a:t>
            </a:r>
          </a:p>
          <a:p>
            <a:pPr>
              <a:spcAft>
                <a:spcPts val="1200"/>
              </a:spcAft>
              <a:buFont typeface="Wingdings" charset="2"/>
              <a:buChar char="§"/>
            </a:pPr>
            <a:r>
              <a:rPr lang="en-GB" altLang="en-US" dirty="0">
                <a:latin typeface="Corbel" charset="0"/>
                <a:ea typeface="ＭＳ Ｐゴシック" charset="-128"/>
              </a:rPr>
              <a:t>Manual processes</a:t>
            </a:r>
          </a:p>
          <a:p>
            <a:pPr>
              <a:spcAft>
                <a:spcPts val="1200"/>
              </a:spcAft>
              <a:buFont typeface="Wingdings" charset="2"/>
              <a:buChar char="§"/>
            </a:pPr>
            <a:r>
              <a:rPr lang="en-GB" altLang="en-US" dirty="0">
                <a:latin typeface="Corbel" charset="0"/>
                <a:ea typeface="ＭＳ Ｐゴシック" charset="-128"/>
              </a:rPr>
              <a:t>Digital exclusion</a:t>
            </a:r>
          </a:p>
        </p:txBody>
      </p:sp>
      <p:sp>
        <p:nvSpPr>
          <p:cNvPr id="4" name="Rectangle 3"/>
          <p:cNvSpPr/>
          <p:nvPr/>
        </p:nvSpPr>
        <p:spPr>
          <a:xfrm>
            <a:off x="46072" y="4077074"/>
            <a:ext cx="8661648" cy="984885"/>
          </a:xfrm>
          <a:prstGeom prst="rect">
            <a:avLst/>
          </a:prstGeom>
        </p:spPr>
        <p:txBody>
          <a:bodyPr wrap="square">
            <a:spAutoFit/>
          </a:bodyPr>
          <a:lstStyle/>
          <a:p>
            <a:pPr algn="ctr">
              <a:buFont typeface="Wingdings" charset="2"/>
              <a:buNone/>
            </a:pPr>
            <a:r>
              <a:rPr lang="en-US" altLang="en-US" sz="4000" dirty="0">
                <a:latin typeface="Corbel" charset="0"/>
                <a:ea typeface="ＭＳ Ｐゴシック" charset="-128"/>
              </a:rPr>
              <a:t>“We need cars, not faster horses”</a:t>
            </a:r>
          </a:p>
          <a:p>
            <a:pPr algn="r">
              <a:buFont typeface="Wingdings" charset="2"/>
              <a:buNone/>
            </a:pPr>
            <a:r>
              <a:rPr lang="en-US" altLang="en-US" dirty="0">
                <a:latin typeface="Corbel" charset="0"/>
                <a:ea typeface="ＭＳ Ｐゴシック" charset="-128"/>
              </a:rPr>
              <a:t>David Orr - CEO of NHF (February 2016)</a:t>
            </a:r>
          </a:p>
        </p:txBody>
      </p:sp>
    </p:spTree>
    <p:extLst>
      <p:ext uri="{BB962C8B-B14F-4D97-AF65-F5344CB8AC3E}">
        <p14:creationId xmlns:p14="http://schemas.microsoft.com/office/powerpoint/2010/main" val="1452900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27584" y="592137"/>
            <a:ext cx="8229600" cy="1008063"/>
          </a:xfrm>
        </p:spPr>
        <p:txBody>
          <a:bodyPr/>
          <a:lstStyle/>
          <a:p>
            <a:r>
              <a:rPr lang="en-GB" altLang="en-US" dirty="0">
                <a:ea typeface="ＭＳ Ｐゴシック" panose="020B0600070205080204" pitchFamily="34" charset="-128"/>
              </a:rPr>
              <a:t>Culture eats technology for breakfast</a:t>
            </a:r>
          </a:p>
        </p:txBody>
      </p:sp>
      <p:sp>
        <p:nvSpPr>
          <p:cNvPr id="2" name="Content Placeholder 1">
            <a:extLst>
              <a:ext uri="{FF2B5EF4-FFF2-40B4-BE49-F238E27FC236}">
                <a16:creationId xmlns:a16="http://schemas.microsoft.com/office/drawing/2014/main" xmlns="" id="{BD9D498B-B122-423A-AEE8-65B4A0E86D0D}"/>
              </a:ext>
            </a:extLst>
          </p:cNvPr>
          <p:cNvSpPr>
            <a:spLocks noGrp="1"/>
          </p:cNvSpPr>
          <p:nvPr>
            <p:ph idx="1"/>
          </p:nvPr>
        </p:nvSpPr>
        <p:spPr>
          <a:xfrm>
            <a:off x="457200" y="1600200"/>
            <a:ext cx="8579296" cy="4276725"/>
          </a:xfrm>
        </p:spPr>
        <p:txBody>
          <a:bodyPr/>
          <a:lstStyle/>
          <a:p>
            <a:r>
              <a:rPr lang="en-GB" sz="2400" dirty="0"/>
              <a:t>Most common reason digital transformation fails is the failure to address cultural adoption</a:t>
            </a:r>
          </a:p>
          <a:p>
            <a:r>
              <a:rPr lang="en-GB" sz="2400" dirty="0"/>
              <a:t>In almost half of all cases of failure, cultural change at Executive level was given as the primary reason.</a:t>
            </a:r>
          </a:p>
          <a:p>
            <a:r>
              <a:rPr lang="en-GB" sz="2400" dirty="0"/>
              <a:t>A Gartner report on executive best practice has stated that they should allocate their time as follows:</a:t>
            </a:r>
          </a:p>
          <a:p>
            <a:pPr lvl="1"/>
            <a:r>
              <a:rPr lang="en-GB" sz="2000" dirty="0"/>
              <a:t>66%  Operational</a:t>
            </a:r>
          </a:p>
          <a:p>
            <a:pPr lvl="1"/>
            <a:r>
              <a:rPr lang="en-GB" sz="2000" dirty="0"/>
              <a:t>20%  Improvement activities</a:t>
            </a:r>
          </a:p>
          <a:p>
            <a:pPr lvl="1"/>
            <a:r>
              <a:rPr lang="en-GB" sz="2000" dirty="0"/>
              <a:t>14%  Innovating </a:t>
            </a:r>
          </a:p>
          <a:p>
            <a:endParaRPr lang="en-GB" sz="2400" dirty="0"/>
          </a:p>
        </p:txBody>
      </p:sp>
    </p:spTree>
    <p:extLst>
      <p:ext uri="{BB962C8B-B14F-4D97-AF65-F5344CB8AC3E}">
        <p14:creationId xmlns:p14="http://schemas.microsoft.com/office/powerpoint/2010/main" val="96883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04664"/>
            <a:ext cx="2910210" cy="648072"/>
          </a:xfrm>
          <a:prstGeom prst="rect">
            <a:avLst/>
          </a:prstGeom>
        </p:spPr>
      </p:pic>
      <p:sp>
        <p:nvSpPr>
          <p:cNvPr id="5" name="Text Placeholder 3"/>
          <p:cNvSpPr txBox="1">
            <a:spLocks/>
          </p:cNvSpPr>
          <p:nvPr/>
        </p:nvSpPr>
        <p:spPr>
          <a:xfrm>
            <a:off x="215622" y="1988840"/>
            <a:ext cx="8274700" cy="3744416"/>
          </a:xfrm>
          <a:prstGeom prst="rect">
            <a:avLst/>
          </a:prstGeom>
        </p:spPr>
        <p:txBody>
          <a:bodyPr/>
          <a:lstStyle>
            <a:lvl1pPr marL="342900" indent="-342900" algn="l" rtl="0" eaLnBrk="0" fontAlgn="base" hangingPunct="0">
              <a:spcBef>
                <a:spcPct val="20000"/>
              </a:spcBef>
              <a:spcAft>
                <a:spcPct val="0"/>
              </a:spcAft>
              <a:buClr>
                <a:srgbClr val="224B50"/>
              </a:buClr>
              <a:buFont typeface="Wingdings" pitchFamily="-108" charset="2"/>
              <a:buChar char="§"/>
              <a:defRPr sz="3200">
                <a:solidFill>
                  <a:schemeClr val="tx1"/>
                </a:solidFill>
                <a:latin typeface="Corbel" panose="020B0503020204020204" pitchFamily="34" charset="0"/>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224B50"/>
              </a:buClr>
              <a:buFont typeface="Wingdings" pitchFamily="-108" charset="2"/>
              <a:buChar char="§"/>
              <a:defRPr sz="2800">
                <a:solidFill>
                  <a:schemeClr val="tx1"/>
                </a:solidFill>
                <a:latin typeface="Corbel" panose="020B0503020204020204" pitchFamily="34" charset="0"/>
                <a:ea typeface="ＭＳ Ｐゴシック" pitchFamily="-105" charset="-128"/>
              </a:defRPr>
            </a:lvl2pPr>
            <a:lvl3pPr marL="1143000" indent="-228600" algn="l" rtl="0" eaLnBrk="0" fontAlgn="base" hangingPunct="0">
              <a:spcBef>
                <a:spcPct val="20000"/>
              </a:spcBef>
              <a:spcAft>
                <a:spcPct val="0"/>
              </a:spcAft>
              <a:buClr>
                <a:srgbClr val="224B50"/>
              </a:buClr>
              <a:buFont typeface="Wingdings" pitchFamily="-108" charset="2"/>
              <a:buChar char="§"/>
              <a:defRPr sz="2400">
                <a:solidFill>
                  <a:schemeClr val="tx1"/>
                </a:solidFill>
                <a:latin typeface="Corbel" panose="020B0503020204020204" pitchFamily="34" charset="0"/>
                <a:ea typeface="ＭＳ Ｐゴシック" pitchFamily="-105" charset="-128"/>
              </a:defRPr>
            </a:lvl3pPr>
            <a:lvl4pPr marL="16002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4pPr>
            <a:lvl5pPr marL="20574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marL="0" indent="0">
              <a:buNone/>
            </a:pPr>
            <a:r>
              <a:rPr lang="en-GB" sz="2800" kern="0" dirty="0">
                <a:solidFill>
                  <a:schemeClr val="accent2"/>
                </a:solidFill>
              </a:rPr>
              <a:t>My Home - True self-service </a:t>
            </a:r>
          </a:p>
          <a:p>
            <a:pPr marL="0" indent="0">
              <a:buNone/>
            </a:pPr>
            <a:r>
              <a:rPr lang="en-GB" sz="2800" kern="0" dirty="0">
                <a:solidFill>
                  <a:schemeClr val="accent2"/>
                </a:solidFill>
              </a:rPr>
              <a:t>Majority transact online</a:t>
            </a:r>
          </a:p>
          <a:p>
            <a:pPr marL="0" indent="0">
              <a:buNone/>
            </a:pPr>
            <a:r>
              <a:rPr lang="en-GB" sz="2800" kern="0" dirty="0">
                <a:solidFill>
                  <a:schemeClr val="accent2"/>
                </a:solidFill>
              </a:rPr>
              <a:t>Portal fully integrates </a:t>
            </a:r>
          </a:p>
          <a:p>
            <a:pPr marL="0" indent="0">
              <a:buNone/>
            </a:pPr>
            <a:r>
              <a:rPr lang="en-GB" sz="2800" kern="0" dirty="0">
                <a:solidFill>
                  <a:schemeClr val="accent2"/>
                </a:solidFill>
              </a:rPr>
              <a:t>Key Tenant Programme </a:t>
            </a:r>
          </a:p>
          <a:p>
            <a:pPr marL="0" indent="0">
              <a:buNone/>
            </a:pPr>
            <a:endParaRPr lang="en-GB" sz="3600" kern="0" dirty="0">
              <a:solidFill>
                <a:schemeClr val="accent2"/>
              </a:solidFill>
            </a:endParaRPr>
          </a:p>
        </p:txBody>
      </p:sp>
      <p:pic>
        <p:nvPicPr>
          <p:cNvPr id="4" name="Picture 3">
            <a:extLst>
              <a:ext uri="{FF2B5EF4-FFF2-40B4-BE49-F238E27FC236}">
                <a16:creationId xmlns:a16="http://schemas.microsoft.com/office/drawing/2014/main" xmlns="" id="{9FBF3D73-6BC4-4B97-9307-CE90DCCCF6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772816"/>
            <a:ext cx="5562722" cy="319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057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0E1DAC-3AB9-40FD-AD7C-CF0518B10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212" y="44624"/>
            <a:ext cx="3925788" cy="5215690"/>
          </a:xfrm>
          <a:prstGeom prst="rect">
            <a:avLst/>
          </a:prstGeom>
        </p:spPr>
      </p:pic>
      <p:sp>
        <p:nvSpPr>
          <p:cNvPr id="5" name="Content Placeholder 1">
            <a:extLst>
              <a:ext uri="{FF2B5EF4-FFF2-40B4-BE49-F238E27FC236}">
                <a16:creationId xmlns:a16="http://schemas.microsoft.com/office/drawing/2014/main" xmlns="" id="{59FAF9CA-4E8E-4E47-B9C4-D33088667349}"/>
              </a:ext>
            </a:extLst>
          </p:cNvPr>
          <p:cNvSpPr txBox="1">
            <a:spLocks/>
          </p:cNvSpPr>
          <p:nvPr/>
        </p:nvSpPr>
        <p:spPr bwMode="auto">
          <a:xfrm>
            <a:off x="2627784" y="1196751"/>
            <a:ext cx="2448272"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
              <a:defRPr sz="3200">
                <a:solidFill>
                  <a:srgbClr val="002060"/>
                </a:solidFill>
                <a:latin typeface="Corbel" panose="020B0503020204020204" pitchFamily="34" charset="0"/>
                <a:ea typeface="ＭＳ Ｐゴシック" pitchFamily="4" charset="-128"/>
                <a:cs typeface="Corbel" panose="020B0503020204020204" pitchFamily="34" charset="0"/>
              </a:defRPr>
            </a:lvl1pPr>
            <a:lvl2pPr marL="742950" indent="-285750" algn="l" rtl="0" eaLnBrk="0" fontAlgn="base" hangingPunct="0">
              <a:spcBef>
                <a:spcPct val="20000"/>
              </a:spcBef>
              <a:spcAft>
                <a:spcPct val="0"/>
              </a:spcAft>
              <a:buClr>
                <a:srgbClr val="0070C0"/>
              </a:buClr>
              <a:buFont typeface="Wingdings" pitchFamily="2" charset="2"/>
              <a:buChar char="§"/>
              <a:defRPr sz="2800">
                <a:solidFill>
                  <a:srgbClr val="002060"/>
                </a:solidFill>
                <a:latin typeface="Corbel" panose="020B0503020204020204" pitchFamily="34" charset="0"/>
                <a:ea typeface="ＭＳ Ｐゴシック" pitchFamily="-105" charset="-128"/>
                <a:cs typeface="Corbel" panose="020B0503020204020204" pitchFamily="34" charset="0"/>
              </a:defRPr>
            </a:lvl2pPr>
            <a:lvl3pPr marL="1143000" indent="-228600" algn="l" rtl="0" eaLnBrk="0" fontAlgn="base" hangingPunct="0">
              <a:spcBef>
                <a:spcPct val="20000"/>
              </a:spcBef>
              <a:spcAft>
                <a:spcPct val="0"/>
              </a:spcAft>
              <a:buClr>
                <a:srgbClr val="0070C0"/>
              </a:buClr>
              <a:buFont typeface="Wingdings" pitchFamily="2" charset="2"/>
              <a:buChar char="§"/>
              <a:defRPr sz="2400">
                <a:solidFill>
                  <a:srgbClr val="002060"/>
                </a:solidFill>
                <a:latin typeface="Corbel" panose="020B0503020204020204" pitchFamily="34" charset="0"/>
                <a:ea typeface="ＭＳ Ｐゴシック" pitchFamily="-105" charset="-128"/>
                <a:cs typeface="Corbel" panose="020B0503020204020204" pitchFamily="34" charset="0"/>
              </a:defRPr>
            </a:lvl3pPr>
            <a:lvl4pPr marL="1600200" indent="-228600" algn="l" rtl="0" eaLnBrk="0" fontAlgn="base" hangingPunct="0">
              <a:spcBef>
                <a:spcPct val="20000"/>
              </a:spcBef>
              <a:spcAft>
                <a:spcPct val="0"/>
              </a:spcAft>
              <a:buClr>
                <a:srgbClr val="0070C0"/>
              </a:buClr>
              <a:buFont typeface="Wingdings" pitchFamily="2" charset="2"/>
              <a:buChar char="§"/>
              <a:defRPr sz="2000">
                <a:solidFill>
                  <a:srgbClr val="002060"/>
                </a:solidFill>
                <a:latin typeface="Corbel" panose="020B0503020204020204" pitchFamily="34" charset="0"/>
                <a:ea typeface="ＭＳ Ｐゴシック" pitchFamily="-105" charset="-128"/>
                <a:cs typeface="Corbel" panose="020B0503020204020204" pitchFamily="34" charset="0"/>
              </a:defRPr>
            </a:lvl4pPr>
            <a:lvl5pPr marL="2057400" indent="-228600" algn="l" rtl="0" eaLnBrk="0" fontAlgn="base" hangingPunct="0">
              <a:spcBef>
                <a:spcPct val="20000"/>
              </a:spcBef>
              <a:spcAft>
                <a:spcPct val="0"/>
              </a:spcAft>
              <a:buClr>
                <a:srgbClr val="0070C0"/>
              </a:buClr>
              <a:buFont typeface="Wingdings" pitchFamily="2" charset="2"/>
              <a:buChar char="§"/>
              <a:defRPr sz="2000">
                <a:solidFill>
                  <a:srgbClr val="002060"/>
                </a:solidFill>
                <a:latin typeface="Corbel" panose="020B0503020204020204" pitchFamily="34" charset="0"/>
                <a:ea typeface="ＭＳ Ｐゴシック" pitchFamily="-105" charset="-128"/>
                <a:cs typeface="Corbel" panose="020B0503020204020204" pitchFamily="34" charset="0"/>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marL="0" indent="0">
              <a:buFont typeface="Wingdings" pitchFamily="2" charset="2"/>
              <a:buNone/>
            </a:pPr>
            <a:r>
              <a:rPr lang="en-GB" sz="2400" kern="0" dirty="0"/>
              <a:t>Platinum</a:t>
            </a:r>
          </a:p>
          <a:p>
            <a:pPr>
              <a:buFont typeface="Wingdings" pitchFamily="2" charset="2"/>
              <a:buChar char="ü"/>
            </a:pPr>
            <a:r>
              <a:rPr lang="en-GB" sz="1600" kern="0" dirty="0"/>
              <a:t>Activate My Home Account</a:t>
            </a:r>
          </a:p>
          <a:p>
            <a:pPr>
              <a:buFont typeface="Wingdings" pitchFamily="2" charset="2"/>
              <a:buChar char="ü"/>
            </a:pPr>
            <a:r>
              <a:rPr lang="en-GB" sz="1600" kern="0" dirty="0"/>
              <a:t>Signed up for Paper Free</a:t>
            </a:r>
          </a:p>
          <a:p>
            <a:pPr>
              <a:buFont typeface="Wingdings" pitchFamily="2" charset="2"/>
              <a:buChar char="ü"/>
            </a:pPr>
            <a:r>
              <a:rPr lang="en-GB" sz="1600" kern="0" dirty="0"/>
              <a:t>Rent paid by standing order or direct debit</a:t>
            </a:r>
          </a:p>
          <a:p>
            <a:pPr>
              <a:buFont typeface="Wingdings" pitchFamily="2" charset="2"/>
              <a:buChar char="ü"/>
            </a:pPr>
            <a:r>
              <a:rPr lang="en-GB" sz="1600" kern="0" dirty="0"/>
              <a:t>Kept any repair appointments</a:t>
            </a:r>
          </a:p>
          <a:p>
            <a:pPr>
              <a:buFont typeface="Wingdings" pitchFamily="2" charset="2"/>
              <a:buChar char="ü"/>
            </a:pPr>
            <a:r>
              <a:rPr lang="en-GB" sz="1600" kern="0" dirty="0"/>
              <a:t>Rent account up to date</a:t>
            </a:r>
          </a:p>
          <a:p>
            <a:pPr>
              <a:buFont typeface="Wingdings" pitchFamily="2" charset="2"/>
              <a:buChar char="ü"/>
            </a:pPr>
            <a:r>
              <a:rPr lang="en-GB" sz="1600" kern="0" dirty="0"/>
              <a:t>No other tenancy breaches</a:t>
            </a:r>
          </a:p>
          <a:p>
            <a:pPr>
              <a:buFont typeface="Wingdings" pitchFamily="2" charset="2"/>
              <a:buChar char="ü"/>
            </a:pPr>
            <a:r>
              <a:rPr lang="en-GB" sz="1600" kern="0" dirty="0"/>
              <a:t>TIG Web Member</a:t>
            </a:r>
          </a:p>
        </p:txBody>
      </p:sp>
      <p:sp>
        <p:nvSpPr>
          <p:cNvPr id="7" name="Content Placeholder 1">
            <a:extLst>
              <a:ext uri="{FF2B5EF4-FFF2-40B4-BE49-F238E27FC236}">
                <a16:creationId xmlns:a16="http://schemas.microsoft.com/office/drawing/2014/main" xmlns="" id="{60986055-D473-4719-99D8-9EE66394D590}"/>
              </a:ext>
            </a:extLst>
          </p:cNvPr>
          <p:cNvSpPr txBox="1">
            <a:spLocks/>
          </p:cNvSpPr>
          <p:nvPr/>
        </p:nvSpPr>
        <p:spPr bwMode="auto">
          <a:xfrm>
            <a:off x="251520" y="1196751"/>
            <a:ext cx="2448272"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
              <a:defRPr sz="3200">
                <a:solidFill>
                  <a:srgbClr val="002060"/>
                </a:solidFill>
                <a:latin typeface="Corbel" panose="020B0503020204020204" pitchFamily="34" charset="0"/>
                <a:ea typeface="ＭＳ Ｐゴシック" pitchFamily="4" charset="-128"/>
                <a:cs typeface="Corbel" panose="020B0503020204020204" pitchFamily="34" charset="0"/>
              </a:defRPr>
            </a:lvl1pPr>
            <a:lvl2pPr marL="742950" indent="-285750" algn="l" rtl="0" eaLnBrk="0" fontAlgn="base" hangingPunct="0">
              <a:spcBef>
                <a:spcPct val="20000"/>
              </a:spcBef>
              <a:spcAft>
                <a:spcPct val="0"/>
              </a:spcAft>
              <a:buClr>
                <a:srgbClr val="0070C0"/>
              </a:buClr>
              <a:buFont typeface="Wingdings" pitchFamily="2" charset="2"/>
              <a:buChar char="§"/>
              <a:defRPr sz="2800">
                <a:solidFill>
                  <a:srgbClr val="002060"/>
                </a:solidFill>
                <a:latin typeface="Corbel" panose="020B0503020204020204" pitchFamily="34" charset="0"/>
                <a:ea typeface="ＭＳ Ｐゴシック" pitchFamily="-105" charset="-128"/>
                <a:cs typeface="Corbel" panose="020B0503020204020204" pitchFamily="34" charset="0"/>
              </a:defRPr>
            </a:lvl2pPr>
            <a:lvl3pPr marL="1143000" indent="-228600" algn="l" rtl="0" eaLnBrk="0" fontAlgn="base" hangingPunct="0">
              <a:spcBef>
                <a:spcPct val="20000"/>
              </a:spcBef>
              <a:spcAft>
                <a:spcPct val="0"/>
              </a:spcAft>
              <a:buClr>
                <a:srgbClr val="0070C0"/>
              </a:buClr>
              <a:buFont typeface="Wingdings" pitchFamily="2" charset="2"/>
              <a:buChar char="§"/>
              <a:defRPr sz="2400">
                <a:solidFill>
                  <a:srgbClr val="002060"/>
                </a:solidFill>
                <a:latin typeface="Corbel" panose="020B0503020204020204" pitchFamily="34" charset="0"/>
                <a:ea typeface="ＭＳ Ｐゴシック" pitchFamily="-105" charset="-128"/>
                <a:cs typeface="Corbel" panose="020B0503020204020204" pitchFamily="34" charset="0"/>
              </a:defRPr>
            </a:lvl3pPr>
            <a:lvl4pPr marL="1600200" indent="-228600" algn="l" rtl="0" eaLnBrk="0" fontAlgn="base" hangingPunct="0">
              <a:spcBef>
                <a:spcPct val="20000"/>
              </a:spcBef>
              <a:spcAft>
                <a:spcPct val="0"/>
              </a:spcAft>
              <a:buClr>
                <a:srgbClr val="0070C0"/>
              </a:buClr>
              <a:buFont typeface="Wingdings" pitchFamily="2" charset="2"/>
              <a:buChar char="§"/>
              <a:defRPr sz="2000">
                <a:solidFill>
                  <a:srgbClr val="002060"/>
                </a:solidFill>
                <a:latin typeface="Corbel" panose="020B0503020204020204" pitchFamily="34" charset="0"/>
                <a:ea typeface="ＭＳ Ｐゴシック" pitchFamily="-105" charset="-128"/>
                <a:cs typeface="Corbel" panose="020B0503020204020204" pitchFamily="34" charset="0"/>
              </a:defRPr>
            </a:lvl4pPr>
            <a:lvl5pPr marL="2057400" indent="-228600" algn="l" rtl="0" eaLnBrk="0" fontAlgn="base" hangingPunct="0">
              <a:spcBef>
                <a:spcPct val="20000"/>
              </a:spcBef>
              <a:spcAft>
                <a:spcPct val="0"/>
              </a:spcAft>
              <a:buClr>
                <a:srgbClr val="0070C0"/>
              </a:buClr>
              <a:buFont typeface="Wingdings" pitchFamily="2" charset="2"/>
              <a:buChar char="§"/>
              <a:defRPr sz="2000">
                <a:solidFill>
                  <a:srgbClr val="002060"/>
                </a:solidFill>
                <a:latin typeface="Corbel" panose="020B0503020204020204" pitchFamily="34" charset="0"/>
                <a:ea typeface="ＭＳ Ｐゴシック" pitchFamily="-105" charset="-128"/>
                <a:cs typeface="Corbel" panose="020B0503020204020204" pitchFamily="34" charset="0"/>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marL="0" indent="0">
              <a:buFont typeface="Wingdings" pitchFamily="2" charset="2"/>
              <a:buNone/>
            </a:pPr>
            <a:r>
              <a:rPr lang="en-GB" sz="2400" kern="0" dirty="0"/>
              <a:t>Gold</a:t>
            </a:r>
          </a:p>
          <a:p>
            <a:pPr>
              <a:buFont typeface="Wingdings" pitchFamily="2" charset="2"/>
              <a:buChar char="ü"/>
            </a:pPr>
            <a:r>
              <a:rPr lang="en-GB" sz="1600" kern="0" dirty="0"/>
              <a:t>Activate My Home Account</a:t>
            </a:r>
          </a:p>
          <a:p>
            <a:pPr>
              <a:buFont typeface="Wingdings" pitchFamily="2" charset="2"/>
              <a:buChar char="ü"/>
            </a:pPr>
            <a:r>
              <a:rPr lang="en-GB" sz="1600" kern="0" dirty="0"/>
              <a:t>Signed up for Paper Free</a:t>
            </a:r>
          </a:p>
          <a:p>
            <a:pPr>
              <a:buFont typeface="Wingdings" pitchFamily="2" charset="2"/>
              <a:buChar char="ü"/>
            </a:pPr>
            <a:r>
              <a:rPr lang="en-GB" sz="1600" kern="0" dirty="0"/>
              <a:t>Rent paid by standing order or direct debit</a:t>
            </a:r>
          </a:p>
          <a:p>
            <a:pPr>
              <a:buFont typeface="Wingdings" pitchFamily="2" charset="2"/>
              <a:buChar char="ü"/>
            </a:pPr>
            <a:r>
              <a:rPr lang="en-GB" sz="1600" kern="0" dirty="0"/>
              <a:t>Kept any repair appointments</a:t>
            </a:r>
          </a:p>
        </p:txBody>
      </p:sp>
    </p:spTree>
    <p:extLst>
      <p:ext uri="{BB962C8B-B14F-4D97-AF65-F5344CB8AC3E}">
        <p14:creationId xmlns:p14="http://schemas.microsoft.com/office/powerpoint/2010/main" val="358994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04664"/>
            <a:ext cx="2910210" cy="648072"/>
          </a:xfrm>
          <a:prstGeom prst="rect">
            <a:avLst/>
          </a:prstGeom>
        </p:spPr>
      </p:pic>
      <p:sp>
        <p:nvSpPr>
          <p:cNvPr id="5" name="Text Placeholder 3"/>
          <p:cNvSpPr txBox="1">
            <a:spLocks/>
          </p:cNvSpPr>
          <p:nvPr/>
        </p:nvSpPr>
        <p:spPr>
          <a:xfrm>
            <a:off x="875485" y="1700808"/>
            <a:ext cx="8274700" cy="3744416"/>
          </a:xfrm>
          <a:prstGeom prst="rect">
            <a:avLst/>
          </a:prstGeom>
        </p:spPr>
        <p:txBody>
          <a:bodyPr/>
          <a:lstStyle>
            <a:lvl1pPr marL="342900" indent="-342900" algn="l" rtl="0" eaLnBrk="0" fontAlgn="base" hangingPunct="0">
              <a:spcBef>
                <a:spcPct val="20000"/>
              </a:spcBef>
              <a:spcAft>
                <a:spcPct val="0"/>
              </a:spcAft>
              <a:buClr>
                <a:srgbClr val="224B50"/>
              </a:buClr>
              <a:buFont typeface="Wingdings" pitchFamily="-108" charset="2"/>
              <a:buChar char="§"/>
              <a:defRPr sz="3200">
                <a:solidFill>
                  <a:schemeClr val="tx1"/>
                </a:solidFill>
                <a:latin typeface="Corbel" panose="020B0503020204020204" pitchFamily="34" charset="0"/>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224B50"/>
              </a:buClr>
              <a:buFont typeface="Wingdings" pitchFamily="-108" charset="2"/>
              <a:buChar char="§"/>
              <a:defRPr sz="2800">
                <a:solidFill>
                  <a:schemeClr val="tx1"/>
                </a:solidFill>
                <a:latin typeface="Corbel" panose="020B0503020204020204" pitchFamily="34" charset="0"/>
                <a:ea typeface="ＭＳ Ｐゴシック" pitchFamily="-105" charset="-128"/>
              </a:defRPr>
            </a:lvl2pPr>
            <a:lvl3pPr marL="1143000" indent="-228600" algn="l" rtl="0" eaLnBrk="0" fontAlgn="base" hangingPunct="0">
              <a:spcBef>
                <a:spcPct val="20000"/>
              </a:spcBef>
              <a:spcAft>
                <a:spcPct val="0"/>
              </a:spcAft>
              <a:buClr>
                <a:srgbClr val="224B50"/>
              </a:buClr>
              <a:buFont typeface="Wingdings" pitchFamily="-108" charset="2"/>
              <a:buChar char="§"/>
              <a:defRPr sz="2400">
                <a:solidFill>
                  <a:schemeClr val="tx1"/>
                </a:solidFill>
                <a:latin typeface="Corbel" panose="020B0503020204020204" pitchFamily="34" charset="0"/>
                <a:ea typeface="ＭＳ Ｐゴシック" pitchFamily="-105" charset="-128"/>
              </a:defRPr>
            </a:lvl3pPr>
            <a:lvl4pPr marL="16002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4pPr>
            <a:lvl5pPr marL="20574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marL="0" indent="0">
              <a:buNone/>
            </a:pPr>
            <a:r>
              <a:rPr lang="en-GB" kern="0" dirty="0">
                <a:solidFill>
                  <a:schemeClr val="accent2"/>
                </a:solidFill>
              </a:rPr>
              <a:t>33% of tenants are now Gold or Platinum</a:t>
            </a:r>
          </a:p>
          <a:p>
            <a:pPr marL="0" indent="0">
              <a:buNone/>
            </a:pPr>
            <a:r>
              <a:rPr lang="en-GB" kern="0" dirty="0">
                <a:solidFill>
                  <a:schemeClr val="accent2"/>
                </a:solidFill>
              </a:rPr>
              <a:t>58% of all transactions are now online</a:t>
            </a:r>
          </a:p>
          <a:p>
            <a:pPr marL="0" indent="0">
              <a:buNone/>
            </a:pPr>
            <a:r>
              <a:rPr lang="en-GB" kern="0" dirty="0">
                <a:solidFill>
                  <a:schemeClr val="accent2"/>
                </a:solidFill>
              </a:rPr>
              <a:t>100% repairs through My Home</a:t>
            </a:r>
          </a:p>
          <a:p>
            <a:pPr marL="0" indent="0">
              <a:buNone/>
            </a:pPr>
            <a:r>
              <a:rPr lang="en-GB" kern="0" dirty="0">
                <a:solidFill>
                  <a:schemeClr val="accent2"/>
                </a:solidFill>
              </a:rPr>
              <a:t>Workforce automation</a:t>
            </a:r>
          </a:p>
          <a:p>
            <a:pPr marL="0" indent="0">
              <a:buNone/>
            </a:pPr>
            <a:endParaRPr lang="en-GB" kern="0" dirty="0">
              <a:solidFill>
                <a:schemeClr val="accent2"/>
              </a:solidFill>
            </a:endParaRPr>
          </a:p>
          <a:p>
            <a:pPr marL="0" indent="0">
              <a:buNone/>
            </a:pPr>
            <a:r>
              <a:rPr lang="en-GB" sz="2000" kern="0" dirty="0">
                <a:solidFill>
                  <a:schemeClr val="accent2"/>
                </a:solidFill>
              </a:rPr>
              <a:t>Figures from January 1018</a:t>
            </a:r>
          </a:p>
        </p:txBody>
      </p:sp>
    </p:spTree>
    <p:extLst>
      <p:ext uri="{BB962C8B-B14F-4D97-AF65-F5344CB8AC3E}">
        <p14:creationId xmlns:p14="http://schemas.microsoft.com/office/powerpoint/2010/main" val="612498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04664"/>
            <a:ext cx="2910210" cy="648072"/>
          </a:xfrm>
          <a:prstGeom prst="rect">
            <a:avLst/>
          </a:prstGeom>
        </p:spPr>
      </p:pic>
      <p:sp>
        <p:nvSpPr>
          <p:cNvPr id="5" name="Text Placeholder 3"/>
          <p:cNvSpPr txBox="1">
            <a:spLocks/>
          </p:cNvSpPr>
          <p:nvPr/>
        </p:nvSpPr>
        <p:spPr>
          <a:xfrm>
            <a:off x="611560" y="1772816"/>
            <a:ext cx="8532440" cy="3744416"/>
          </a:xfrm>
          <a:prstGeom prst="rect">
            <a:avLst/>
          </a:prstGeom>
        </p:spPr>
        <p:txBody>
          <a:bodyPr/>
          <a:lstStyle>
            <a:lvl1pPr marL="342900" indent="-342900" algn="l" rtl="0" eaLnBrk="0" fontAlgn="base" hangingPunct="0">
              <a:spcBef>
                <a:spcPct val="20000"/>
              </a:spcBef>
              <a:spcAft>
                <a:spcPct val="0"/>
              </a:spcAft>
              <a:buClr>
                <a:srgbClr val="224B50"/>
              </a:buClr>
              <a:buFont typeface="Wingdings" pitchFamily="-108" charset="2"/>
              <a:buChar char="§"/>
              <a:defRPr sz="3200">
                <a:solidFill>
                  <a:schemeClr val="tx1"/>
                </a:solidFill>
                <a:latin typeface="Corbel" panose="020B0503020204020204" pitchFamily="34" charset="0"/>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224B50"/>
              </a:buClr>
              <a:buFont typeface="Wingdings" pitchFamily="-108" charset="2"/>
              <a:buChar char="§"/>
              <a:defRPr sz="2800">
                <a:solidFill>
                  <a:schemeClr val="tx1"/>
                </a:solidFill>
                <a:latin typeface="Corbel" panose="020B0503020204020204" pitchFamily="34" charset="0"/>
                <a:ea typeface="ＭＳ Ｐゴシック" pitchFamily="-105" charset="-128"/>
              </a:defRPr>
            </a:lvl2pPr>
            <a:lvl3pPr marL="1143000" indent="-228600" algn="l" rtl="0" eaLnBrk="0" fontAlgn="base" hangingPunct="0">
              <a:spcBef>
                <a:spcPct val="20000"/>
              </a:spcBef>
              <a:spcAft>
                <a:spcPct val="0"/>
              </a:spcAft>
              <a:buClr>
                <a:srgbClr val="224B50"/>
              </a:buClr>
              <a:buFont typeface="Wingdings" pitchFamily="-108" charset="2"/>
              <a:buChar char="§"/>
              <a:defRPr sz="2400">
                <a:solidFill>
                  <a:schemeClr val="tx1"/>
                </a:solidFill>
                <a:latin typeface="Corbel" panose="020B0503020204020204" pitchFamily="34" charset="0"/>
                <a:ea typeface="ＭＳ Ｐゴシック" pitchFamily="-105" charset="-128"/>
              </a:defRPr>
            </a:lvl3pPr>
            <a:lvl4pPr marL="16002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4pPr>
            <a:lvl5pPr marL="20574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marL="0" indent="0">
              <a:buNone/>
            </a:pPr>
            <a:r>
              <a:rPr lang="en-GB" kern="0" dirty="0">
                <a:solidFill>
                  <a:schemeClr val="accent2"/>
                </a:solidFill>
              </a:rPr>
              <a:t>My Home running costs per tenant  =  7 stamps</a:t>
            </a:r>
          </a:p>
          <a:p>
            <a:pPr marL="0" indent="0">
              <a:buNone/>
            </a:pPr>
            <a:r>
              <a:rPr lang="en-GB" kern="0" dirty="0">
                <a:solidFill>
                  <a:schemeClr val="accent2"/>
                </a:solidFill>
              </a:rPr>
              <a:t>Customisation relatively cheap</a:t>
            </a:r>
          </a:p>
          <a:p>
            <a:pPr marL="0" indent="0">
              <a:buNone/>
            </a:pPr>
            <a:r>
              <a:rPr lang="en-GB" kern="0" dirty="0">
                <a:solidFill>
                  <a:schemeClr val="accent2"/>
                </a:solidFill>
              </a:rPr>
              <a:t>SDM selling module</a:t>
            </a:r>
          </a:p>
          <a:p>
            <a:pPr marL="0" indent="0">
              <a:buNone/>
            </a:pPr>
            <a:r>
              <a:rPr lang="en-GB" kern="0" dirty="0">
                <a:solidFill>
                  <a:schemeClr val="accent2"/>
                </a:solidFill>
              </a:rPr>
              <a:t>It will integrate with almost any software</a:t>
            </a:r>
          </a:p>
          <a:p>
            <a:pPr marL="0" indent="0">
              <a:buNone/>
            </a:pPr>
            <a:r>
              <a:rPr lang="en-GB" kern="0" dirty="0" err="1">
                <a:solidFill>
                  <a:schemeClr val="accent2"/>
                </a:solidFill>
              </a:rPr>
              <a:t>Elha</a:t>
            </a:r>
            <a:r>
              <a:rPr lang="en-GB" kern="0" dirty="0">
                <a:solidFill>
                  <a:schemeClr val="accent2"/>
                </a:solidFill>
              </a:rPr>
              <a:t> – Further pioneering developments expected</a:t>
            </a:r>
          </a:p>
          <a:p>
            <a:pPr marL="0" indent="0" algn="r">
              <a:buNone/>
            </a:pPr>
            <a:endParaRPr lang="en-GB" sz="2000" kern="0" dirty="0">
              <a:solidFill>
                <a:schemeClr val="accent2"/>
              </a:solidFill>
            </a:endParaRPr>
          </a:p>
        </p:txBody>
      </p:sp>
    </p:spTree>
    <p:extLst>
      <p:ext uri="{BB962C8B-B14F-4D97-AF65-F5344CB8AC3E}">
        <p14:creationId xmlns:p14="http://schemas.microsoft.com/office/powerpoint/2010/main" val="306337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7944" y="1556792"/>
            <a:ext cx="4474840" cy="4564757"/>
          </a:xfrm>
        </p:spPr>
        <p:txBody>
          <a:bodyPr/>
          <a:lstStyle/>
          <a:p>
            <a:pPr marL="0" indent="0" algn="ctr">
              <a:buNone/>
            </a:pPr>
            <a:r>
              <a:rPr lang="en-GB" sz="3600" dirty="0" err="1"/>
              <a:t>Elha’s</a:t>
            </a:r>
            <a:r>
              <a:rPr lang="en-GB" sz="3600" dirty="0"/>
              <a:t> Total Budget to create</a:t>
            </a:r>
          </a:p>
          <a:p>
            <a:pPr marL="0" indent="0" algn="ctr">
              <a:buNone/>
            </a:pPr>
            <a:r>
              <a:rPr lang="en-GB" sz="3600" dirty="0"/>
              <a:t>My Home</a:t>
            </a:r>
          </a:p>
          <a:p>
            <a:pPr marL="0" indent="0" algn="ctr">
              <a:buNone/>
            </a:pPr>
            <a:endParaRPr lang="en-GB" sz="2000" dirty="0"/>
          </a:p>
          <a:p>
            <a:pPr marL="0" indent="0" algn="ctr">
              <a:buNone/>
            </a:pPr>
            <a:r>
              <a:rPr lang="en-GB" sz="6000" dirty="0"/>
              <a:t>£60,000</a:t>
            </a:r>
          </a:p>
        </p:txBody>
      </p:sp>
      <p:sp>
        <p:nvSpPr>
          <p:cNvPr id="3" name="Title 2"/>
          <p:cNvSpPr>
            <a:spLocks noGrp="1"/>
          </p:cNvSpPr>
          <p:nvPr>
            <p:ph type="title"/>
          </p:nvPr>
        </p:nvSpPr>
        <p:spPr/>
        <p:txBody>
          <a:bodyPr/>
          <a:lstStyle/>
          <a:p>
            <a:r>
              <a:rPr lang="en-GB" dirty="0"/>
              <a:t>Affordability</a:t>
            </a:r>
          </a:p>
        </p:txBody>
      </p:sp>
      <p:pic>
        <p:nvPicPr>
          <p:cNvPr id="5" name="Picture 5" descr="Coins_B">
            <a:extLst>
              <a:ext uri="{FF2B5EF4-FFF2-40B4-BE49-F238E27FC236}">
                <a16:creationId xmlns:a16="http://schemas.microsoft.com/office/drawing/2014/main" xmlns="" id="{9454CF0D-6D06-48C1-9AAB-6A8C0706089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8720" y="-1107504"/>
            <a:ext cx="8496944" cy="637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079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964" y="0"/>
            <a:ext cx="8229600" cy="1143000"/>
          </a:xfrm>
        </p:spPr>
        <p:txBody>
          <a:bodyPr/>
          <a:lstStyle/>
          <a:p>
            <a:r>
              <a:rPr lang="en-GB" sz="4000" dirty="0"/>
              <a:t>Successful IT Strategy</a:t>
            </a:r>
            <a:br>
              <a:rPr lang="en-GB" sz="4000" dirty="0"/>
            </a:br>
            <a:r>
              <a:rPr lang="en-GB" sz="4000" dirty="0"/>
              <a:t>3 common characteristics</a:t>
            </a:r>
          </a:p>
        </p:txBody>
      </p:sp>
      <p:graphicFrame>
        <p:nvGraphicFramePr>
          <p:cNvPr id="5" name="Diagram 4"/>
          <p:cNvGraphicFramePr/>
          <p:nvPr>
            <p:extLst>
              <p:ext uri="{D42A27DB-BD31-4B8C-83A1-F6EECF244321}">
                <p14:modId xmlns:p14="http://schemas.microsoft.com/office/powerpoint/2010/main" val="2500331772"/>
              </p:ext>
            </p:extLst>
          </p:nvPr>
        </p:nvGraphicFramePr>
        <p:xfrm>
          <a:off x="323528" y="1268760"/>
          <a:ext cx="8820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2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539552" y="1340768"/>
            <a:ext cx="8280920" cy="2717767"/>
          </a:xfrm>
          <a:prstGeom prst="rect">
            <a:avLst/>
          </a:prstGeom>
        </p:spPr>
        <p:txBody>
          <a:bodyPr/>
          <a:lstStyle>
            <a:lvl1pPr marL="342900" indent="-342900" algn="l" rtl="0" eaLnBrk="0" fontAlgn="base" hangingPunct="0">
              <a:spcBef>
                <a:spcPct val="20000"/>
              </a:spcBef>
              <a:spcAft>
                <a:spcPct val="0"/>
              </a:spcAft>
              <a:buClr>
                <a:srgbClr val="224B50"/>
              </a:buClr>
              <a:buFont typeface="Wingdings" pitchFamily="-108" charset="2"/>
              <a:buChar char="§"/>
              <a:defRPr sz="3200">
                <a:solidFill>
                  <a:schemeClr val="tx1"/>
                </a:solidFill>
                <a:latin typeface="Corbel" panose="020B0503020204020204" pitchFamily="34" charset="0"/>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224B50"/>
              </a:buClr>
              <a:buFont typeface="Wingdings" pitchFamily="-108" charset="2"/>
              <a:buChar char="§"/>
              <a:defRPr sz="2800">
                <a:solidFill>
                  <a:schemeClr val="tx1"/>
                </a:solidFill>
                <a:latin typeface="Corbel" panose="020B0503020204020204" pitchFamily="34" charset="0"/>
                <a:ea typeface="ＭＳ Ｐゴシック" pitchFamily="-105" charset="-128"/>
              </a:defRPr>
            </a:lvl2pPr>
            <a:lvl3pPr marL="1143000" indent="-228600" algn="l" rtl="0" eaLnBrk="0" fontAlgn="base" hangingPunct="0">
              <a:spcBef>
                <a:spcPct val="20000"/>
              </a:spcBef>
              <a:spcAft>
                <a:spcPct val="0"/>
              </a:spcAft>
              <a:buClr>
                <a:srgbClr val="224B50"/>
              </a:buClr>
              <a:buFont typeface="Wingdings" pitchFamily="-108" charset="2"/>
              <a:buChar char="§"/>
              <a:defRPr sz="2400">
                <a:solidFill>
                  <a:schemeClr val="tx1"/>
                </a:solidFill>
                <a:latin typeface="Corbel" panose="020B0503020204020204" pitchFamily="34" charset="0"/>
                <a:ea typeface="ＭＳ Ｐゴシック" pitchFamily="-105" charset="-128"/>
              </a:defRPr>
            </a:lvl3pPr>
            <a:lvl4pPr marL="16002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4pPr>
            <a:lvl5pPr marL="20574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marL="0" indent="0" algn="ctr">
              <a:lnSpc>
                <a:spcPct val="150000"/>
              </a:lnSpc>
              <a:spcBef>
                <a:spcPts val="0"/>
              </a:spcBef>
              <a:buNone/>
            </a:pPr>
            <a:r>
              <a:rPr lang="en-US" sz="3600" b="1" i="1" kern="0" dirty="0">
                <a:solidFill>
                  <a:schemeClr val="accent2"/>
                </a:solidFill>
              </a:rPr>
              <a:t>Housing Association’s have a greater impact on our communities and the stability of the next generation than almost any other type of </a:t>
            </a:r>
            <a:r>
              <a:rPr lang="en-US" sz="3600" b="1" i="1" kern="0" dirty="0" err="1">
                <a:solidFill>
                  <a:schemeClr val="accent2"/>
                </a:solidFill>
              </a:rPr>
              <a:t>organisation</a:t>
            </a:r>
            <a:endParaRPr lang="en-US" sz="3600" b="1" i="1" kern="0" dirty="0">
              <a:solidFill>
                <a:schemeClr val="accent2"/>
              </a:solidFill>
            </a:endParaRPr>
          </a:p>
          <a:p>
            <a:endParaRPr lang="en-US" kern="0" dirty="0"/>
          </a:p>
        </p:txBody>
      </p:sp>
    </p:spTree>
    <p:extLst>
      <p:ext uri="{BB962C8B-B14F-4D97-AF65-F5344CB8AC3E}">
        <p14:creationId xmlns:p14="http://schemas.microsoft.com/office/powerpoint/2010/main" val="82557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611560" y="1484786"/>
            <a:ext cx="7920880" cy="2717767"/>
          </a:xfrm>
          <a:prstGeom prst="rect">
            <a:avLst/>
          </a:prstGeom>
        </p:spPr>
        <p:txBody>
          <a:bodyPr/>
          <a:lstStyle>
            <a:lvl1pPr marL="342900" indent="-342900" algn="l" rtl="0" eaLnBrk="0" fontAlgn="base" hangingPunct="0">
              <a:spcBef>
                <a:spcPct val="20000"/>
              </a:spcBef>
              <a:spcAft>
                <a:spcPct val="0"/>
              </a:spcAft>
              <a:buClr>
                <a:srgbClr val="224B50"/>
              </a:buClr>
              <a:buFont typeface="Wingdings" pitchFamily="-108" charset="2"/>
              <a:buChar char="§"/>
              <a:defRPr sz="3200">
                <a:solidFill>
                  <a:schemeClr val="tx1"/>
                </a:solidFill>
                <a:latin typeface="Corbel" panose="020B0503020204020204" pitchFamily="34" charset="0"/>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224B50"/>
              </a:buClr>
              <a:buFont typeface="Wingdings" pitchFamily="-108" charset="2"/>
              <a:buChar char="§"/>
              <a:defRPr sz="2800">
                <a:solidFill>
                  <a:schemeClr val="tx1"/>
                </a:solidFill>
                <a:latin typeface="Corbel" panose="020B0503020204020204" pitchFamily="34" charset="0"/>
                <a:ea typeface="ＭＳ Ｐゴシック" pitchFamily="-105" charset="-128"/>
              </a:defRPr>
            </a:lvl2pPr>
            <a:lvl3pPr marL="1143000" indent="-228600" algn="l" rtl="0" eaLnBrk="0" fontAlgn="base" hangingPunct="0">
              <a:spcBef>
                <a:spcPct val="20000"/>
              </a:spcBef>
              <a:spcAft>
                <a:spcPct val="0"/>
              </a:spcAft>
              <a:buClr>
                <a:srgbClr val="224B50"/>
              </a:buClr>
              <a:buFont typeface="Wingdings" pitchFamily="-108" charset="2"/>
              <a:buChar char="§"/>
              <a:defRPr sz="2400">
                <a:solidFill>
                  <a:schemeClr val="tx1"/>
                </a:solidFill>
                <a:latin typeface="Corbel" panose="020B0503020204020204" pitchFamily="34" charset="0"/>
                <a:ea typeface="ＭＳ Ｐゴシック" pitchFamily="-105" charset="-128"/>
              </a:defRPr>
            </a:lvl3pPr>
            <a:lvl4pPr marL="16002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4pPr>
            <a:lvl5pPr marL="20574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marL="0" indent="0" algn="ctr">
              <a:lnSpc>
                <a:spcPct val="150000"/>
              </a:lnSpc>
              <a:spcBef>
                <a:spcPts val="0"/>
              </a:spcBef>
              <a:buNone/>
            </a:pPr>
            <a:r>
              <a:rPr lang="en-US" sz="3600" i="1" kern="0" dirty="0">
                <a:solidFill>
                  <a:schemeClr val="accent2"/>
                </a:solidFill>
              </a:rPr>
              <a:t>Technology is having a greater impact on the way Housing Associations supply their services then ever before</a:t>
            </a:r>
            <a:endParaRPr lang="en-US" i="1" kern="0" dirty="0"/>
          </a:p>
        </p:txBody>
      </p:sp>
      <p:sp>
        <p:nvSpPr>
          <p:cNvPr id="8" name="Text Placeholder 4"/>
          <p:cNvSpPr txBox="1">
            <a:spLocks/>
          </p:cNvSpPr>
          <p:nvPr/>
        </p:nvSpPr>
        <p:spPr>
          <a:xfrm>
            <a:off x="2267744" y="4293096"/>
            <a:ext cx="5904654" cy="490537"/>
          </a:xfrm>
          <a:prstGeom prst="rect">
            <a:avLst/>
          </a:prstGeom>
        </p:spPr>
        <p:txBody>
          <a:bodyPr/>
          <a:lstStyle>
            <a:lvl1pPr marL="342900" indent="-342900" algn="l" rtl="0" eaLnBrk="0" fontAlgn="base" hangingPunct="0">
              <a:spcBef>
                <a:spcPct val="20000"/>
              </a:spcBef>
              <a:spcAft>
                <a:spcPct val="0"/>
              </a:spcAft>
              <a:buClr>
                <a:srgbClr val="224B50"/>
              </a:buClr>
              <a:buFont typeface="Wingdings" pitchFamily="-108" charset="2"/>
              <a:buChar char="§"/>
              <a:defRPr sz="3200">
                <a:solidFill>
                  <a:schemeClr val="tx1"/>
                </a:solidFill>
                <a:latin typeface="Corbel" panose="020B0503020204020204" pitchFamily="34" charset="0"/>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rgbClr val="224B50"/>
              </a:buClr>
              <a:buFont typeface="Wingdings" pitchFamily="-108" charset="2"/>
              <a:buChar char="§"/>
              <a:defRPr sz="2800">
                <a:solidFill>
                  <a:schemeClr val="tx1"/>
                </a:solidFill>
                <a:latin typeface="Corbel" panose="020B0503020204020204" pitchFamily="34" charset="0"/>
                <a:ea typeface="ＭＳ Ｐゴシック" pitchFamily="-105" charset="-128"/>
              </a:defRPr>
            </a:lvl2pPr>
            <a:lvl3pPr marL="1143000" indent="-228600" algn="l" rtl="0" eaLnBrk="0" fontAlgn="base" hangingPunct="0">
              <a:spcBef>
                <a:spcPct val="20000"/>
              </a:spcBef>
              <a:spcAft>
                <a:spcPct val="0"/>
              </a:spcAft>
              <a:buClr>
                <a:srgbClr val="224B50"/>
              </a:buClr>
              <a:buFont typeface="Wingdings" pitchFamily="-108" charset="2"/>
              <a:buChar char="§"/>
              <a:defRPr sz="2400">
                <a:solidFill>
                  <a:schemeClr val="tx1"/>
                </a:solidFill>
                <a:latin typeface="Corbel" panose="020B0503020204020204" pitchFamily="34" charset="0"/>
                <a:ea typeface="ＭＳ Ｐゴシック" pitchFamily="-105" charset="-128"/>
              </a:defRPr>
            </a:lvl3pPr>
            <a:lvl4pPr marL="16002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4pPr>
            <a:lvl5pPr marL="2057400" indent="-228600" algn="l" rtl="0" eaLnBrk="0" fontAlgn="base" hangingPunct="0">
              <a:spcBef>
                <a:spcPct val="20000"/>
              </a:spcBef>
              <a:spcAft>
                <a:spcPct val="0"/>
              </a:spcAft>
              <a:buClr>
                <a:srgbClr val="224B50"/>
              </a:buClr>
              <a:buFont typeface="Wingdings" pitchFamily="-108" charset="2"/>
              <a:buChar char="§"/>
              <a:defRPr sz="2000">
                <a:solidFill>
                  <a:schemeClr val="tx1"/>
                </a:solidFill>
                <a:latin typeface="Corbel" panose="020B0503020204020204" pitchFamily="34" charset="0"/>
                <a:ea typeface="ＭＳ Ｐゴシック" pitchFamily="-105" charset="-128"/>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a:lstStyle>
          <a:p>
            <a:pPr marL="0" indent="0">
              <a:buNone/>
            </a:pPr>
            <a:r>
              <a:rPr lang="en-US" sz="4000" b="1" kern="0" dirty="0"/>
              <a:t>Anytime      Anywhere </a:t>
            </a:r>
          </a:p>
        </p:txBody>
      </p:sp>
    </p:spTree>
    <p:extLst>
      <p:ext uri="{BB962C8B-B14F-4D97-AF65-F5344CB8AC3E}">
        <p14:creationId xmlns:p14="http://schemas.microsoft.com/office/powerpoint/2010/main" val="426002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8D4BE0B-1EFA-464B-9AF7-17709A917511}"/>
              </a:ext>
            </a:extLst>
          </p:cNvPr>
          <p:cNvSpPr>
            <a:spLocks noGrp="1"/>
          </p:cNvSpPr>
          <p:nvPr>
            <p:ph idx="1"/>
          </p:nvPr>
        </p:nvSpPr>
        <p:spPr>
          <a:xfrm>
            <a:off x="457200" y="1844824"/>
            <a:ext cx="8229600" cy="4276725"/>
          </a:xfrm>
        </p:spPr>
        <p:txBody>
          <a:bodyPr/>
          <a:lstStyle/>
          <a:p>
            <a:pPr marL="0" indent="0" algn="ctr">
              <a:buNone/>
            </a:pPr>
            <a:r>
              <a:rPr lang="en-GB" i="1" dirty="0"/>
              <a:t>"Every sector is built around long-standing, often implicit beliefs as to how to operate. They are often considered inviolable - until someone comes along to violate them. Almost always, it's an attacker from outside the sector."</a:t>
            </a:r>
          </a:p>
          <a:p>
            <a:pPr marL="0" indent="0" algn="r">
              <a:buNone/>
            </a:pPr>
            <a:r>
              <a:rPr lang="en-GB" sz="2400" dirty="0"/>
              <a:t>McKinsey Consultants</a:t>
            </a:r>
          </a:p>
          <a:p>
            <a:endParaRPr lang="en-GB" dirty="0"/>
          </a:p>
        </p:txBody>
      </p:sp>
      <p:sp>
        <p:nvSpPr>
          <p:cNvPr id="3" name="Title 2">
            <a:extLst>
              <a:ext uri="{FF2B5EF4-FFF2-40B4-BE49-F238E27FC236}">
                <a16:creationId xmlns:a16="http://schemas.microsoft.com/office/drawing/2014/main" xmlns="" id="{53261EED-F55D-40E6-9B9B-E78223B138F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39622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1560" y="382345"/>
            <a:ext cx="8229600" cy="1143000"/>
          </a:xfrm>
        </p:spPr>
        <p:txBody>
          <a:bodyPr/>
          <a:lstStyle/>
          <a:p>
            <a:r>
              <a:rPr lang="en-GB" altLang="en-US" dirty="0">
                <a:latin typeface="Corbel" charset="0"/>
                <a:ea typeface="ＭＳ Ｐゴシック" charset="-128"/>
              </a:rPr>
              <a:t>What the customer wants</a:t>
            </a:r>
          </a:p>
        </p:txBody>
      </p:sp>
      <p:pic>
        <p:nvPicPr>
          <p:cNvPr id="18435"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508104" y="2852936"/>
            <a:ext cx="2295525" cy="1624013"/>
          </a:xfrm>
        </p:spPr>
      </p:pic>
      <p:pic>
        <p:nvPicPr>
          <p:cNvPr id="1843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8789" y="1849636"/>
            <a:ext cx="27638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Barclay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534806"/>
            <a:ext cx="2203204" cy="220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2281149" y="3513465"/>
            <a:ext cx="3135412" cy="1638052"/>
          </a:xfrm>
          <a:prstGeom prst="rect">
            <a:avLst/>
          </a:prstGeom>
        </p:spPr>
      </p:pic>
    </p:spTree>
    <p:extLst>
      <p:ext uri="{BB962C8B-B14F-4D97-AF65-F5344CB8AC3E}">
        <p14:creationId xmlns:p14="http://schemas.microsoft.com/office/powerpoint/2010/main" val="179441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8CC219E-0A18-4CE8-8512-11DF519FED65}"/>
              </a:ext>
            </a:extLst>
          </p:cNvPr>
          <p:cNvSpPr>
            <a:spLocks noGrp="1"/>
          </p:cNvSpPr>
          <p:nvPr>
            <p:ph type="title"/>
          </p:nvPr>
        </p:nvSpPr>
        <p:spPr/>
        <p:txBody>
          <a:bodyPr/>
          <a:lstStyle/>
          <a:p>
            <a:r>
              <a:rPr lang="en-GB" dirty="0"/>
              <a:t>The Age of Technology</a:t>
            </a:r>
          </a:p>
        </p:txBody>
      </p:sp>
      <p:pic>
        <p:nvPicPr>
          <p:cNvPr id="10" name="Picture 9">
            <a:extLst>
              <a:ext uri="{FF2B5EF4-FFF2-40B4-BE49-F238E27FC236}">
                <a16:creationId xmlns:a16="http://schemas.microsoft.com/office/drawing/2014/main" xmlns="" id="{F7C044B4-5782-436C-9E67-3CD416F8E1A2}"/>
              </a:ext>
            </a:extLst>
          </p:cNvPr>
          <p:cNvPicPr>
            <a:picLocks noChangeAspect="1"/>
          </p:cNvPicPr>
          <p:nvPr/>
        </p:nvPicPr>
        <p:blipFill>
          <a:blip r:embed="rId3"/>
          <a:stretch>
            <a:fillRect/>
          </a:stretch>
        </p:blipFill>
        <p:spPr>
          <a:xfrm>
            <a:off x="258843" y="1628800"/>
            <a:ext cx="8626314" cy="3312368"/>
          </a:xfrm>
          <a:prstGeom prst="rect">
            <a:avLst/>
          </a:prstGeom>
        </p:spPr>
      </p:pic>
    </p:spTree>
    <p:extLst>
      <p:ext uri="{BB962C8B-B14F-4D97-AF65-F5344CB8AC3E}">
        <p14:creationId xmlns:p14="http://schemas.microsoft.com/office/powerpoint/2010/main" val="224158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2145BD-756F-462C-B665-6F94799EC05D}"/>
              </a:ext>
            </a:extLst>
          </p:cNvPr>
          <p:cNvSpPr>
            <a:spLocks noGrp="1"/>
          </p:cNvSpPr>
          <p:nvPr>
            <p:ph type="title"/>
          </p:nvPr>
        </p:nvSpPr>
        <p:spPr/>
        <p:txBody>
          <a:bodyPr/>
          <a:lstStyle/>
          <a:p>
            <a:r>
              <a:rPr lang="en-GB" dirty="0"/>
              <a:t>The Tesla Factor</a:t>
            </a:r>
          </a:p>
        </p:txBody>
      </p:sp>
      <p:pic>
        <p:nvPicPr>
          <p:cNvPr id="6" name="Picture 5">
            <a:extLst>
              <a:ext uri="{FF2B5EF4-FFF2-40B4-BE49-F238E27FC236}">
                <a16:creationId xmlns:a16="http://schemas.microsoft.com/office/drawing/2014/main" xmlns="" id="{9059428C-8297-4B7E-A8FB-0B459BBE376D}"/>
              </a:ext>
            </a:extLst>
          </p:cNvPr>
          <p:cNvPicPr>
            <a:picLocks noChangeAspect="1"/>
          </p:cNvPicPr>
          <p:nvPr/>
        </p:nvPicPr>
        <p:blipFill>
          <a:blip r:embed="rId3"/>
          <a:stretch>
            <a:fillRect/>
          </a:stretch>
        </p:blipFill>
        <p:spPr>
          <a:xfrm>
            <a:off x="539552" y="1433651"/>
            <a:ext cx="8147248" cy="3817189"/>
          </a:xfrm>
          <a:prstGeom prst="rect">
            <a:avLst/>
          </a:prstGeom>
        </p:spPr>
      </p:pic>
      <p:pic>
        <p:nvPicPr>
          <p:cNvPr id="8" name="Picture 7">
            <a:extLst>
              <a:ext uri="{FF2B5EF4-FFF2-40B4-BE49-F238E27FC236}">
                <a16:creationId xmlns:a16="http://schemas.microsoft.com/office/drawing/2014/main" xmlns="" id="{214498D3-380B-49CB-B3E0-6FC950F5DD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2276872"/>
            <a:ext cx="768445" cy="511895"/>
          </a:xfrm>
          <a:prstGeom prst="rect">
            <a:avLst/>
          </a:prstGeom>
        </p:spPr>
      </p:pic>
      <p:pic>
        <p:nvPicPr>
          <p:cNvPr id="9" name="Picture 8">
            <a:extLst>
              <a:ext uri="{FF2B5EF4-FFF2-40B4-BE49-F238E27FC236}">
                <a16:creationId xmlns:a16="http://schemas.microsoft.com/office/drawing/2014/main" xmlns="" id="{C1B0BB00-E210-4410-9ADF-D1E0070137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4005064"/>
            <a:ext cx="768445" cy="511895"/>
          </a:xfrm>
          <a:prstGeom prst="rect">
            <a:avLst/>
          </a:prstGeom>
        </p:spPr>
      </p:pic>
      <p:pic>
        <p:nvPicPr>
          <p:cNvPr id="11" name="Picture 10">
            <a:extLst>
              <a:ext uri="{FF2B5EF4-FFF2-40B4-BE49-F238E27FC236}">
                <a16:creationId xmlns:a16="http://schemas.microsoft.com/office/drawing/2014/main" xmlns="" id="{6D767AEA-4AEE-4D45-8D28-911C406813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1677" y="2420888"/>
            <a:ext cx="890398" cy="554931"/>
          </a:xfrm>
          <a:prstGeom prst="rect">
            <a:avLst/>
          </a:prstGeom>
        </p:spPr>
      </p:pic>
      <p:pic>
        <p:nvPicPr>
          <p:cNvPr id="12" name="Picture 11">
            <a:extLst>
              <a:ext uri="{FF2B5EF4-FFF2-40B4-BE49-F238E27FC236}">
                <a16:creationId xmlns:a16="http://schemas.microsoft.com/office/drawing/2014/main" xmlns="" id="{6D9EBFF6-5DD0-49A6-A2E9-A006479AE2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1865957"/>
            <a:ext cx="890398" cy="554931"/>
          </a:xfrm>
          <a:prstGeom prst="rect">
            <a:avLst/>
          </a:prstGeom>
        </p:spPr>
      </p:pic>
      <p:sp>
        <p:nvSpPr>
          <p:cNvPr id="13" name="TextBox 12">
            <a:extLst>
              <a:ext uri="{FF2B5EF4-FFF2-40B4-BE49-F238E27FC236}">
                <a16:creationId xmlns:a16="http://schemas.microsoft.com/office/drawing/2014/main" xmlns="" id="{2C0CCF2A-A720-44A0-95F6-74CFA366005D}"/>
              </a:ext>
            </a:extLst>
          </p:cNvPr>
          <p:cNvSpPr txBox="1"/>
          <p:nvPr/>
        </p:nvSpPr>
        <p:spPr>
          <a:xfrm>
            <a:off x="1812052" y="3532192"/>
            <a:ext cx="671715" cy="523220"/>
          </a:xfrm>
          <a:prstGeom prst="rect">
            <a:avLst/>
          </a:prstGeom>
          <a:noFill/>
        </p:spPr>
        <p:txBody>
          <a:bodyPr wrap="square" rtlCol="0">
            <a:spAutoFit/>
          </a:bodyPr>
          <a:lstStyle/>
          <a:p>
            <a:pPr algn="ctr"/>
            <a:r>
              <a:rPr lang="en-GB" sz="1400" dirty="0"/>
              <a:t>2,500</a:t>
            </a:r>
          </a:p>
          <a:p>
            <a:pPr algn="ctr"/>
            <a:r>
              <a:rPr lang="en-GB" sz="1400" dirty="0"/>
              <a:t>cars</a:t>
            </a:r>
          </a:p>
        </p:txBody>
      </p:sp>
      <p:sp>
        <p:nvSpPr>
          <p:cNvPr id="14" name="TextBox 13">
            <a:extLst>
              <a:ext uri="{FF2B5EF4-FFF2-40B4-BE49-F238E27FC236}">
                <a16:creationId xmlns:a16="http://schemas.microsoft.com/office/drawing/2014/main" xmlns="" id="{0B082E1C-563A-4B45-ABF8-EC56A97A07A5}"/>
              </a:ext>
            </a:extLst>
          </p:cNvPr>
          <p:cNvSpPr txBox="1"/>
          <p:nvPr/>
        </p:nvSpPr>
        <p:spPr>
          <a:xfrm>
            <a:off x="2592371" y="3532192"/>
            <a:ext cx="683485" cy="523220"/>
          </a:xfrm>
          <a:prstGeom prst="rect">
            <a:avLst/>
          </a:prstGeom>
          <a:noFill/>
        </p:spPr>
        <p:txBody>
          <a:bodyPr wrap="square" rtlCol="0">
            <a:spAutoFit/>
          </a:bodyPr>
          <a:lstStyle/>
          <a:p>
            <a:pPr algn="ctr"/>
            <a:r>
              <a:rPr lang="en-GB" sz="1400" dirty="0"/>
              <a:t>4.9m</a:t>
            </a:r>
          </a:p>
          <a:p>
            <a:pPr algn="ctr"/>
            <a:r>
              <a:rPr lang="en-GB" sz="1400" dirty="0"/>
              <a:t>cars</a:t>
            </a:r>
          </a:p>
        </p:txBody>
      </p:sp>
      <p:sp>
        <p:nvSpPr>
          <p:cNvPr id="15" name="TextBox 14">
            <a:extLst>
              <a:ext uri="{FF2B5EF4-FFF2-40B4-BE49-F238E27FC236}">
                <a16:creationId xmlns:a16="http://schemas.microsoft.com/office/drawing/2014/main" xmlns="" id="{674EB007-30A2-4CAC-B64A-1786FFE953FC}"/>
              </a:ext>
            </a:extLst>
          </p:cNvPr>
          <p:cNvSpPr txBox="1"/>
          <p:nvPr/>
        </p:nvSpPr>
        <p:spPr>
          <a:xfrm>
            <a:off x="6012160" y="3532192"/>
            <a:ext cx="629932" cy="523220"/>
          </a:xfrm>
          <a:prstGeom prst="rect">
            <a:avLst/>
          </a:prstGeom>
          <a:noFill/>
        </p:spPr>
        <p:txBody>
          <a:bodyPr wrap="square" rtlCol="0">
            <a:spAutoFit/>
          </a:bodyPr>
          <a:lstStyle/>
          <a:p>
            <a:pPr algn="ctr"/>
            <a:r>
              <a:rPr lang="en-GB" sz="1400" dirty="0"/>
              <a:t>84K</a:t>
            </a:r>
          </a:p>
          <a:p>
            <a:pPr algn="ctr"/>
            <a:r>
              <a:rPr lang="en-GB" sz="1400" dirty="0"/>
              <a:t>cars</a:t>
            </a:r>
          </a:p>
        </p:txBody>
      </p:sp>
      <p:sp>
        <p:nvSpPr>
          <p:cNvPr id="16" name="TextBox 15">
            <a:extLst>
              <a:ext uri="{FF2B5EF4-FFF2-40B4-BE49-F238E27FC236}">
                <a16:creationId xmlns:a16="http://schemas.microsoft.com/office/drawing/2014/main" xmlns="" id="{3D589F0D-2AC2-4FBC-B56C-A1AA8C508BCC}"/>
              </a:ext>
            </a:extLst>
          </p:cNvPr>
          <p:cNvSpPr txBox="1"/>
          <p:nvPr/>
        </p:nvSpPr>
        <p:spPr>
          <a:xfrm>
            <a:off x="6738804" y="3532192"/>
            <a:ext cx="648072" cy="523220"/>
          </a:xfrm>
          <a:prstGeom prst="rect">
            <a:avLst/>
          </a:prstGeom>
          <a:noFill/>
        </p:spPr>
        <p:txBody>
          <a:bodyPr wrap="square" rtlCol="0">
            <a:spAutoFit/>
          </a:bodyPr>
          <a:lstStyle/>
          <a:p>
            <a:pPr algn="ctr"/>
            <a:r>
              <a:rPr lang="en-GB" sz="1400" dirty="0"/>
              <a:t>6.7m </a:t>
            </a:r>
          </a:p>
          <a:p>
            <a:pPr algn="ctr"/>
            <a:r>
              <a:rPr lang="en-GB" sz="1400" dirty="0"/>
              <a:t>cars</a:t>
            </a:r>
          </a:p>
        </p:txBody>
      </p:sp>
    </p:spTree>
    <p:extLst>
      <p:ext uri="{BB962C8B-B14F-4D97-AF65-F5344CB8AC3E}">
        <p14:creationId xmlns:p14="http://schemas.microsoft.com/office/powerpoint/2010/main" val="386344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D32512F9-9551-486C-8C23-49AED61432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70341"/>
            <a:ext cx="3024336" cy="109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C6C861C6-8551-4DC0-B86A-4BF9C4277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052736"/>
            <a:ext cx="5004048" cy="3336032"/>
          </a:xfrm>
          <a:prstGeom prst="rect">
            <a:avLst/>
          </a:prstGeom>
        </p:spPr>
      </p:pic>
    </p:spTree>
    <p:extLst>
      <p:ext uri="{BB962C8B-B14F-4D97-AF65-F5344CB8AC3E}">
        <p14:creationId xmlns:p14="http://schemas.microsoft.com/office/powerpoint/2010/main" val="159921920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2DD2F7FBDFE6428C58A1ED66C3C212" ma:contentTypeVersion="2" ma:contentTypeDescription="Create a new document." ma:contentTypeScope="" ma:versionID="840280f95bc408a6a29e606118c72ecd">
  <xsd:schema xmlns:xsd="http://www.w3.org/2001/XMLSchema" xmlns:xs="http://www.w3.org/2001/XMLSchema" xmlns:p="http://schemas.microsoft.com/office/2006/metadata/properties" xmlns:ns2="55b2d77c-ce41-47a5-a3ad-5103315b66a8" targetNamespace="http://schemas.microsoft.com/office/2006/metadata/properties" ma:root="true" ma:fieldsID="e1f456ae569070c33d8b49717d358880" ns2:_="">
    <xsd:import namespace="55b2d77c-ce41-47a5-a3ad-5103315b66a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2d77c-ce41-47a5-a3ad-5103315b66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7FF8BB-BD79-4A44-BB47-FD2AC5179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2d77c-ce41-47a5-a3ad-5103315b6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E919DF-E4D8-4654-BA30-CFB9585F6B0A}">
  <ds:schemaRef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55b2d77c-ce41-47a5-a3ad-5103315b66a8"/>
    <ds:schemaRef ds:uri="http://www.w3.org/XML/1998/namespace"/>
  </ds:schemaRefs>
</ds:datastoreItem>
</file>

<file path=customXml/itemProps3.xml><?xml version="1.0" encoding="utf-8"?>
<ds:datastoreItem xmlns:ds="http://schemas.openxmlformats.org/officeDocument/2006/customXml" ds:itemID="{825A9CBB-2C4E-422D-B70D-BCC06CF9C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49992</TotalTime>
  <Words>1731</Words>
  <Application>Microsoft Office PowerPoint</Application>
  <PresentationFormat>On-screen Show (4:3)</PresentationFormat>
  <Paragraphs>217</Paragraphs>
  <Slides>27</Slides>
  <Notes>21</Notes>
  <HiddenSlides>0</HiddenSlides>
  <MMClips>0</MMClips>
  <ScaleCrop>false</ScaleCrop>
  <HeadingPairs>
    <vt:vector size="6" baseType="variant">
      <vt:variant>
        <vt:lpstr>Theme</vt:lpstr>
      </vt:variant>
      <vt:variant>
        <vt:i4>2</vt:i4>
      </vt:variant>
      <vt:variant>
        <vt:lpstr>Links</vt:lpstr>
      </vt:variant>
      <vt:variant>
        <vt:i4>2</vt:i4>
      </vt:variant>
      <vt:variant>
        <vt:lpstr>Slide Titles</vt:lpstr>
      </vt:variant>
      <vt:variant>
        <vt:i4>27</vt:i4>
      </vt:variant>
    </vt:vector>
  </HeadingPairs>
  <TitlesOfParts>
    <vt:vector size="31" baseType="lpstr">
      <vt:lpstr>Default Design</vt:lpstr>
      <vt:lpstr>Custom Design</vt:lpstr>
      <vt:lpstr>\\localhost\Users\colin1\Documents\WHITE PAPER - Business case for moving services online.docx_x000c_ꐗތĀ倍协ⱔ传呐佉华!OLE_LINK1</vt:lpstr>
      <vt:lpstr>\\localhost\Users\colin1\Documents\WHITE PAPER - Business case for moving services online.docx䐵!OLE_LINK2</vt:lpstr>
      <vt:lpstr>PowerPoint Presentation</vt:lpstr>
      <vt:lpstr>About us</vt:lpstr>
      <vt:lpstr>PowerPoint Presentation</vt:lpstr>
      <vt:lpstr>PowerPoint Presentation</vt:lpstr>
      <vt:lpstr>PowerPoint Presentation</vt:lpstr>
      <vt:lpstr>What the customer wants</vt:lpstr>
      <vt:lpstr>The Age of Technology</vt:lpstr>
      <vt:lpstr>The Tesla Factor</vt:lpstr>
      <vt:lpstr>PowerPoint Presentation</vt:lpstr>
      <vt:lpstr>Voice</vt:lpstr>
      <vt:lpstr>PowerPoint Presentation</vt:lpstr>
      <vt:lpstr>The 3C Model</vt:lpstr>
      <vt:lpstr>Software Sector Transformation</vt:lpstr>
      <vt:lpstr>What does good look like?</vt:lpstr>
      <vt:lpstr>Doing more with less</vt:lpstr>
      <vt:lpstr>PowerPoint Presentation</vt:lpstr>
      <vt:lpstr>Spotlight on Governance</vt:lpstr>
      <vt:lpstr>Spotlight on governance</vt:lpstr>
      <vt:lpstr>PowerPoint Presentation</vt:lpstr>
      <vt:lpstr>Barriers to excellence</vt:lpstr>
      <vt:lpstr>Culture eats technology for breakfast</vt:lpstr>
      <vt:lpstr>PowerPoint Presentation</vt:lpstr>
      <vt:lpstr>PowerPoint Presentation</vt:lpstr>
      <vt:lpstr>PowerPoint Presentation</vt:lpstr>
      <vt:lpstr>PowerPoint Presentation</vt:lpstr>
      <vt:lpstr>Affordability</vt:lpstr>
      <vt:lpstr>Successful IT Strategy 3 common characteristics</vt:lpstr>
    </vt:vector>
  </TitlesOfParts>
  <Company>3C Consultants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Claire.Bayliss@3cconsultants.co.uk</dc:creator>
  <cp:lastModifiedBy>Steve</cp:lastModifiedBy>
  <cp:revision>326</cp:revision>
  <cp:lastPrinted>2017-03-21T11:23:37Z</cp:lastPrinted>
  <dcterms:created xsi:type="dcterms:W3CDTF">2016-05-03T11:00:01Z</dcterms:created>
  <dcterms:modified xsi:type="dcterms:W3CDTF">2018-04-16T07:56:20Z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0x0101004F2DD2F7FBDFE6428C58A1ED66C3C212</vt:lpwstr>
  </property>
</Properties>
</file>