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73" r:id="rId5"/>
    <p:sldId id="272" r:id="rId6"/>
    <p:sldId id="261" r:id="rId7"/>
    <p:sldId id="259" r:id="rId8"/>
    <p:sldId id="262" r:id="rId9"/>
    <p:sldId id="276" r:id="rId10"/>
    <p:sldId id="274" r:id="rId11"/>
    <p:sldId id="277" r:id="rId12"/>
    <p:sldId id="263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813EE"/>
    <a:srgbClr val="060FBA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3" autoAdjust="0"/>
  </p:normalViewPr>
  <p:slideViewPr>
    <p:cSldViewPr snapToGrid="0"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38"/>
    </p:cViewPr>
  </p:sorterViewPr>
  <p:notesViewPr>
    <p:cSldViewPr snapToGrid="0">
      <p:cViewPr>
        <p:scale>
          <a:sx n="100" d="100"/>
          <a:sy n="100" d="100"/>
        </p:scale>
        <p:origin x="-2130" y="49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0C36B-2762-40E2-B618-6A4F28A244D1}" type="doc">
      <dgm:prSet loTypeId="urn:microsoft.com/office/officeart/2005/8/layout/cycle3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769698E7-2CAD-4DBE-B1C3-1FA27258D63B}">
      <dgm:prSet phldrT="[Text]"/>
      <dgm:spPr/>
      <dgm:t>
        <a:bodyPr/>
        <a:lstStyle/>
        <a:p>
          <a:r>
            <a:rPr lang="en-GB" b="1" dirty="0"/>
            <a:t>KNOW WHO</a:t>
          </a:r>
        </a:p>
      </dgm:t>
    </dgm:pt>
    <dgm:pt modelId="{296497B0-4085-40FB-B18F-04D4A6813440}" type="parTrans" cxnId="{8C4D756C-B9B5-4832-94FF-E124C1D3E8B9}">
      <dgm:prSet/>
      <dgm:spPr/>
      <dgm:t>
        <a:bodyPr/>
        <a:lstStyle/>
        <a:p>
          <a:endParaRPr lang="en-GB"/>
        </a:p>
      </dgm:t>
    </dgm:pt>
    <dgm:pt modelId="{4425D277-60B1-407A-B2D3-F731901381C5}" type="sibTrans" cxnId="{8C4D756C-B9B5-4832-94FF-E124C1D3E8B9}">
      <dgm:prSet/>
      <dgm:spPr/>
      <dgm:t>
        <a:bodyPr/>
        <a:lstStyle/>
        <a:p>
          <a:endParaRPr lang="en-GB"/>
        </a:p>
      </dgm:t>
    </dgm:pt>
    <dgm:pt modelId="{7C3957E2-A0BA-4AEA-BC72-7EC109655A75}">
      <dgm:prSet phldrT="[Text]"/>
      <dgm:spPr/>
      <dgm:t>
        <a:bodyPr/>
        <a:lstStyle/>
        <a:p>
          <a:r>
            <a:rPr lang="en-GB" b="1" dirty="0"/>
            <a:t>KNOW WHAT</a:t>
          </a:r>
        </a:p>
      </dgm:t>
    </dgm:pt>
    <dgm:pt modelId="{2A6016B4-2645-47AA-8FEA-70DD1CBDF3DC}" type="parTrans" cxnId="{33CA071A-7252-47F0-AFCB-20902AC17695}">
      <dgm:prSet/>
      <dgm:spPr/>
      <dgm:t>
        <a:bodyPr/>
        <a:lstStyle/>
        <a:p>
          <a:endParaRPr lang="en-GB"/>
        </a:p>
      </dgm:t>
    </dgm:pt>
    <dgm:pt modelId="{42ED1A8C-E3DB-4F21-BE87-51AE96D7A129}" type="sibTrans" cxnId="{33CA071A-7252-47F0-AFCB-20902AC17695}">
      <dgm:prSet/>
      <dgm:spPr/>
      <dgm:t>
        <a:bodyPr/>
        <a:lstStyle/>
        <a:p>
          <a:endParaRPr lang="en-GB"/>
        </a:p>
      </dgm:t>
    </dgm:pt>
    <dgm:pt modelId="{A4ACA475-A31F-46F5-B510-E4C231DB1FD0}">
      <dgm:prSet phldrT="[Text]"/>
      <dgm:spPr/>
      <dgm:t>
        <a:bodyPr/>
        <a:lstStyle/>
        <a:p>
          <a:r>
            <a:rPr lang="en-GB" b="1" dirty="0"/>
            <a:t>KNOW WHEN</a:t>
          </a:r>
        </a:p>
      </dgm:t>
    </dgm:pt>
    <dgm:pt modelId="{E51701EF-3253-4986-9FDE-75DF60C0389E}" type="parTrans" cxnId="{6FEE8098-4CA4-440F-AF79-BA95C4C49E5F}">
      <dgm:prSet/>
      <dgm:spPr/>
      <dgm:t>
        <a:bodyPr/>
        <a:lstStyle/>
        <a:p>
          <a:endParaRPr lang="en-GB"/>
        </a:p>
      </dgm:t>
    </dgm:pt>
    <dgm:pt modelId="{79247324-1CBA-4AC3-A3CF-8FBFD4C2B8AD}" type="sibTrans" cxnId="{6FEE8098-4CA4-440F-AF79-BA95C4C49E5F}">
      <dgm:prSet/>
      <dgm:spPr/>
      <dgm:t>
        <a:bodyPr/>
        <a:lstStyle/>
        <a:p>
          <a:endParaRPr lang="en-GB"/>
        </a:p>
      </dgm:t>
    </dgm:pt>
    <dgm:pt modelId="{EF261F2C-5639-4564-A7C2-B3A264A41A27}">
      <dgm:prSet phldrT="[Text]"/>
      <dgm:spPr/>
      <dgm:t>
        <a:bodyPr/>
        <a:lstStyle/>
        <a:p>
          <a:r>
            <a:rPr lang="en-GB" b="1" dirty="0"/>
            <a:t>KNOW US</a:t>
          </a:r>
        </a:p>
      </dgm:t>
    </dgm:pt>
    <dgm:pt modelId="{8379981A-E865-4782-888E-136A5926F339}" type="parTrans" cxnId="{F9B7EA5F-402A-4DDA-9CAE-07605FD02958}">
      <dgm:prSet/>
      <dgm:spPr/>
      <dgm:t>
        <a:bodyPr/>
        <a:lstStyle/>
        <a:p>
          <a:endParaRPr lang="en-GB"/>
        </a:p>
      </dgm:t>
    </dgm:pt>
    <dgm:pt modelId="{7B1C2BD7-F2BB-40C8-BECA-43AC6555FEDD}" type="sibTrans" cxnId="{F9B7EA5F-402A-4DDA-9CAE-07605FD02958}">
      <dgm:prSet/>
      <dgm:spPr/>
      <dgm:t>
        <a:bodyPr/>
        <a:lstStyle/>
        <a:p>
          <a:endParaRPr lang="en-GB"/>
        </a:p>
      </dgm:t>
    </dgm:pt>
    <dgm:pt modelId="{4C5C81AE-2593-4F8C-9BA6-756963F95381}">
      <dgm:prSet phldrT="[Text]"/>
      <dgm:spPr/>
      <dgm:t>
        <a:bodyPr/>
        <a:lstStyle/>
        <a:p>
          <a:r>
            <a:rPr lang="en-GB" b="1" dirty="0"/>
            <a:t>KNOW HOW</a:t>
          </a:r>
        </a:p>
      </dgm:t>
    </dgm:pt>
    <dgm:pt modelId="{A7CF0A2B-879A-4028-95E1-031C6D3310D3}" type="sibTrans" cxnId="{BAFE19B7-9986-40BE-8EBA-9AFE7907BC5B}">
      <dgm:prSet/>
      <dgm:spPr/>
      <dgm:t>
        <a:bodyPr/>
        <a:lstStyle/>
        <a:p>
          <a:endParaRPr lang="en-GB"/>
        </a:p>
      </dgm:t>
    </dgm:pt>
    <dgm:pt modelId="{8E882A29-DFB5-4D92-B20E-F6BBB6F6B953}" type="parTrans" cxnId="{BAFE19B7-9986-40BE-8EBA-9AFE7907BC5B}">
      <dgm:prSet/>
      <dgm:spPr/>
      <dgm:t>
        <a:bodyPr/>
        <a:lstStyle/>
        <a:p>
          <a:endParaRPr lang="en-GB"/>
        </a:p>
      </dgm:t>
    </dgm:pt>
    <dgm:pt modelId="{F043530B-A064-4969-A532-044C079CA8AF}" type="pres">
      <dgm:prSet presAssocID="{ECB0C36B-2762-40E2-B618-6A4F28A244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611AAD-3A42-451C-87A2-8F2ACE5F6840}" type="pres">
      <dgm:prSet presAssocID="{ECB0C36B-2762-40E2-B618-6A4F28A244D1}" presName="cycle" presStyleCnt="0"/>
      <dgm:spPr/>
    </dgm:pt>
    <dgm:pt modelId="{D2060D67-7B4E-465C-8333-C62CF3C4162E}" type="pres">
      <dgm:prSet presAssocID="{769698E7-2CAD-4DBE-B1C3-1FA27258D63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CAAECC-BD45-47AA-89E4-15F873D41FDB}" type="pres">
      <dgm:prSet presAssocID="{4425D277-60B1-407A-B2D3-F731901381C5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C7980058-5213-483B-AAA8-6650923A22E7}" type="pres">
      <dgm:prSet presAssocID="{7C3957E2-A0BA-4AEA-BC72-7EC109655A7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FEA8F-95FF-49BB-9983-45EDB97F627B}" type="pres">
      <dgm:prSet presAssocID="{4C5C81AE-2593-4F8C-9BA6-756963F9538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398983-0738-4CC4-BDB5-2E75845CF423}" type="pres">
      <dgm:prSet presAssocID="{A4ACA475-A31F-46F5-B510-E4C231DB1FD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15FA8E-7CEF-4942-8A60-31DF8B323313}" type="pres">
      <dgm:prSet presAssocID="{EF261F2C-5639-4564-A7C2-B3A264A41A2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81E4DB-D5FB-40CC-8175-CD4C6FFC5E32}" type="presOf" srcId="{A4ACA475-A31F-46F5-B510-E4C231DB1FD0}" destId="{E1398983-0738-4CC4-BDB5-2E75845CF423}" srcOrd="0" destOrd="0" presId="urn:microsoft.com/office/officeart/2005/8/layout/cycle3"/>
    <dgm:cxn modelId="{F9B7EA5F-402A-4DDA-9CAE-07605FD02958}" srcId="{ECB0C36B-2762-40E2-B618-6A4F28A244D1}" destId="{EF261F2C-5639-4564-A7C2-B3A264A41A27}" srcOrd="4" destOrd="0" parTransId="{8379981A-E865-4782-888E-136A5926F339}" sibTransId="{7B1C2BD7-F2BB-40C8-BECA-43AC6555FEDD}"/>
    <dgm:cxn modelId="{6FEE8098-4CA4-440F-AF79-BA95C4C49E5F}" srcId="{ECB0C36B-2762-40E2-B618-6A4F28A244D1}" destId="{A4ACA475-A31F-46F5-B510-E4C231DB1FD0}" srcOrd="3" destOrd="0" parTransId="{E51701EF-3253-4986-9FDE-75DF60C0389E}" sibTransId="{79247324-1CBA-4AC3-A3CF-8FBFD4C2B8AD}"/>
    <dgm:cxn modelId="{BAFE19B7-9986-40BE-8EBA-9AFE7907BC5B}" srcId="{ECB0C36B-2762-40E2-B618-6A4F28A244D1}" destId="{4C5C81AE-2593-4F8C-9BA6-756963F95381}" srcOrd="2" destOrd="0" parTransId="{8E882A29-DFB5-4D92-B20E-F6BBB6F6B953}" sibTransId="{A7CF0A2B-879A-4028-95E1-031C6D3310D3}"/>
    <dgm:cxn modelId="{8C4D756C-B9B5-4832-94FF-E124C1D3E8B9}" srcId="{ECB0C36B-2762-40E2-B618-6A4F28A244D1}" destId="{769698E7-2CAD-4DBE-B1C3-1FA27258D63B}" srcOrd="0" destOrd="0" parTransId="{296497B0-4085-40FB-B18F-04D4A6813440}" sibTransId="{4425D277-60B1-407A-B2D3-F731901381C5}"/>
    <dgm:cxn modelId="{F7E2F61E-0A8A-43A4-AE33-3C52BB370CF5}" type="presOf" srcId="{4425D277-60B1-407A-B2D3-F731901381C5}" destId="{78CAAECC-BD45-47AA-89E4-15F873D41FDB}" srcOrd="0" destOrd="0" presId="urn:microsoft.com/office/officeart/2005/8/layout/cycle3"/>
    <dgm:cxn modelId="{98D49759-A8C9-4A63-912F-D23B7A170612}" type="presOf" srcId="{EF261F2C-5639-4564-A7C2-B3A264A41A27}" destId="{E115FA8E-7CEF-4942-8A60-31DF8B323313}" srcOrd="0" destOrd="0" presId="urn:microsoft.com/office/officeart/2005/8/layout/cycle3"/>
    <dgm:cxn modelId="{33CA071A-7252-47F0-AFCB-20902AC17695}" srcId="{ECB0C36B-2762-40E2-B618-6A4F28A244D1}" destId="{7C3957E2-A0BA-4AEA-BC72-7EC109655A75}" srcOrd="1" destOrd="0" parTransId="{2A6016B4-2645-47AA-8FEA-70DD1CBDF3DC}" sibTransId="{42ED1A8C-E3DB-4F21-BE87-51AE96D7A129}"/>
    <dgm:cxn modelId="{F2DAAF40-4FAE-4173-9746-224956AFCA55}" type="presOf" srcId="{ECB0C36B-2762-40E2-B618-6A4F28A244D1}" destId="{F043530B-A064-4969-A532-044C079CA8AF}" srcOrd="0" destOrd="0" presId="urn:microsoft.com/office/officeart/2005/8/layout/cycle3"/>
    <dgm:cxn modelId="{248546ED-21B8-417C-96AA-D0750B8A0DFE}" type="presOf" srcId="{4C5C81AE-2593-4F8C-9BA6-756963F95381}" destId="{AC6FEA8F-95FF-49BB-9983-45EDB97F627B}" srcOrd="0" destOrd="0" presId="urn:microsoft.com/office/officeart/2005/8/layout/cycle3"/>
    <dgm:cxn modelId="{710540C0-EA15-43A8-A7E7-BF7AD10D348B}" type="presOf" srcId="{769698E7-2CAD-4DBE-B1C3-1FA27258D63B}" destId="{D2060D67-7B4E-465C-8333-C62CF3C4162E}" srcOrd="0" destOrd="0" presId="urn:microsoft.com/office/officeart/2005/8/layout/cycle3"/>
    <dgm:cxn modelId="{8D429F14-DB59-4A36-AF24-AEFA4EE106DC}" type="presOf" srcId="{7C3957E2-A0BA-4AEA-BC72-7EC109655A75}" destId="{C7980058-5213-483B-AAA8-6650923A22E7}" srcOrd="0" destOrd="0" presId="urn:microsoft.com/office/officeart/2005/8/layout/cycle3"/>
    <dgm:cxn modelId="{F24A2F39-0253-4C92-9CB1-82B889F4A757}" type="presParOf" srcId="{F043530B-A064-4969-A532-044C079CA8AF}" destId="{68611AAD-3A42-451C-87A2-8F2ACE5F6840}" srcOrd="0" destOrd="0" presId="urn:microsoft.com/office/officeart/2005/8/layout/cycle3"/>
    <dgm:cxn modelId="{53BE3D91-59C3-4C77-B5C7-18DC12F845DE}" type="presParOf" srcId="{68611AAD-3A42-451C-87A2-8F2ACE5F6840}" destId="{D2060D67-7B4E-465C-8333-C62CF3C4162E}" srcOrd="0" destOrd="0" presId="urn:microsoft.com/office/officeart/2005/8/layout/cycle3"/>
    <dgm:cxn modelId="{47AEACF0-B1D8-4EF2-86B6-34843E38B64A}" type="presParOf" srcId="{68611AAD-3A42-451C-87A2-8F2ACE5F6840}" destId="{78CAAECC-BD45-47AA-89E4-15F873D41FDB}" srcOrd="1" destOrd="0" presId="urn:microsoft.com/office/officeart/2005/8/layout/cycle3"/>
    <dgm:cxn modelId="{1D3F2396-D61B-4ED2-9397-A9EC0D9B1758}" type="presParOf" srcId="{68611AAD-3A42-451C-87A2-8F2ACE5F6840}" destId="{C7980058-5213-483B-AAA8-6650923A22E7}" srcOrd="2" destOrd="0" presId="urn:microsoft.com/office/officeart/2005/8/layout/cycle3"/>
    <dgm:cxn modelId="{DD5858C7-65E5-401B-99EC-A99324380DC1}" type="presParOf" srcId="{68611AAD-3A42-451C-87A2-8F2ACE5F6840}" destId="{AC6FEA8F-95FF-49BB-9983-45EDB97F627B}" srcOrd="3" destOrd="0" presId="urn:microsoft.com/office/officeart/2005/8/layout/cycle3"/>
    <dgm:cxn modelId="{C8D5A229-4760-4AFC-B594-C38A388E1DC7}" type="presParOf" srcId="{68611AAD-3A42-451C-87A2-8F2ACE5F6840}" destId="{E1398983-0738-4CC4-BDB5-2E75845CF423}" srcOrd="4" destOrd="0" presId="urn:microsoft.com/office/officeart/2005/8/layout/cycle3"/>
    <dgm:cxn modelId="{FF424B13-C79B-49B6-981C-CDA36F743F2A}" type="presParOf" srcId="{68611AAD-3A42-451C-87A2-8F2ACE5F6840}" destId="{E115FA8E-7CEF-4942-8A60-31DF8B32331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0C36B-2762-40E2-B618-6A4F28A244D1}" type="doc">
      <dgm:prSet loTypeId="urn:microsoft.com/office/officeart/2005/8/layout/cycle3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769698E7-2CAD-4DBE-B1C3-1FA27258D63B}">
      <dgm:prSet phldrT="[Text]"/>
      <dgm:spPr/>
      <dgm:t>
        <a:bodyPr/>
        <a:lstStyle/>
        <a:p>
          <a:r>
            <a:rPr lang="en-GB" b="1" dirty="0"/>
            <a:t>KNOW WHO</a:t>
          </a:r>
        </a:p>
      </dgm:t>
    </dgm:pt>
    <dgm:pt modelId="{296497B0-4085-40FB-B18F-04D4A6813440}" type="parTrans" cxnId="{8C4D756C-B9B5-4832-94FF-E124C1D3E8B9}">
      <dgm:prSet/>
      <dgm:spPr/>
      <dgm:t>
        <a:bodyPr/>
        <a:lstStyle/>
        <a:p>
          <a:endParaRPr lang="en-GB"/>
        </a:p>
      </dgm:t>
    </dgm:pt>
    <dgm:pt modelId="{4425D277-60B1-407A-B2D3-F731901381C5}" type="sibTrans" cxnId="{8C4D756C-B9B5-4832-94FF-E124C1D3E8B9}">
      <dgm:prSet/>
      <dgm:spPr/>
      <dgm:t>
        <a:bodyPr/>
        <a:lstStyle/>
        <a:p>
          <a:endParaRPr lang="en-GB"/>
        </a:p>
      </dgm:t>
    </dgm:pt>
    <dgm:pt modelId="{7C3957E2-A0BA-4AEA-BC72-7EC109655A75}">
      <dgm:prSet phldrT="[Text]"/>
      <dgm:spPr/>
      <dgm:t>
        <a:bodyPr/>
        <a:lstStyle/>
        <a:p>
          <a:r>
            <a:rPr lang="en-GB" b="1" dirty="0"/>
            <a:t>KNOW WHAT</a:t>
          </a:r>
        </a:p>
      </dgm:t>
    </dgm:pt>
    <dgm:pt modelId="{2A6016B4-2645-47AA-8FEA-70DD1CBDF3DC}" type="parTrans" cxnId="{33CA071A-7252-47F0-AFCB-20902AC17695}">
      <dgm:prSet/>
      <dgm:spPr/>
      <dgm:t>
        <a:bodyPr/>
        <a:lstStyle/>
        <a:p>
          <a:endParaRPr lang="en-GB"/>
        </a:p>
      </dgm:t>
    </dgm:pt>
    <dgm:pt modelId="{42ED1A8C-E3DB-4F21-BE87-51AE96D7A129}" type="sibTrans" cxnId="{33CA071A-7252-47F0-AFCB-20902AC17695}">
      <dgm:prSet/>
      <dgm:spPr/>
      <dgm:t>
        <a:bodyPr/>
        <a:lstStyle/>
        <a:p>
          <a:endParaRPr lang="en-GB"/>
        </a:p>
      </dgm:t>
    </dgm:pt>
    <dgm:pt modelId="{A4ACA475-A31F-46F5-B510-E4C231DB1FD0}">
      <dgm:prSet phldrT="[Text]"/>
      <dgm:spPr/>
      <dgm:t>
        <a:bodyPr/>
        <a:lstStyle/>
        <a:p>
          <a:r>
            <a:rPr lang="en-GB" b="1" dirty="0"/>
            <a:t>KNOW WHEN</a:t>
          </a:r>
        </a:p>
      </dgm:t>
    </dgm:pt>
    <dgm:pt modelId="{E51701EF-3253-4986-9FDE-75DF60C0389E}" type="parTrans" cxnId="{6FEE8098-4CA4-440F-AF79-BA95C4C49E5F}">
      <dgm:prSet/>
      <dgm:spPr/>
      <dgm:t>
        <a:bodyPr/>
        <a:lstStyle/>
        <a:p>
          <a:endParaRPr lang="en-GB"/>
        </a:p>
      </dgm:t>
    </dgm:pt>
    <dgm:pt modelId="{79247324-1CBA-4AC3-A3CF-8FBFD4C2B8AD}" type="sibTrans" cxnId="{6FEE8098-4CA4-440F-AF79-BA95C4C49E5F}">
      <dgm:prSet/>
      <dgm:spPr/>
      <dgm:t>
        <a:bodyPr/>
        <a:lstStyle/>
        <a:p>
          <a:endParaRPr lang="en-GB"/>
        </a:p>
      </dgm:t>
    </dgm:pt>
    <dgm:pt modelId="{EF261F2C-5639-4564-A7C2-B3A264A41A27}">
      <dgm:prSet phldrT="[Text]"/>
      <dgm:spPr/>
      <dgm:t>
        <a:bodyPr/>
        <a:lstStyle/>
        <a:p>
          <a:r>
            <a:rPr lang="en-GB" b="1" dirty="0"/>
            <a:t>KNOW US</a:t>
          </a:r>
        </a:p>
      </dgm:t>
    </dgm:pt>
    <dgm:pt modelId="{8379981A-E865-4782-888E-136A5926F339}" type="parTrans" cxnId="{F9B7EA5F-402A-4DDA-9CAE-07605FD02958}">
      <dgm:prSet/>
      <dgm:spPr/>
      <dgm:t>
        <a:bodyPr/>
        <a:lstStyle/>
        <a:p>
          <a:endParaRPr lang="en-GB"/>
        </a:p>
      </dgm:t>
    </dgm:pt>
    <dgm:pt modelId="{7B1C2BD7-F2BB-40C8-BECA-43AC6555FEDD}" type="sibTrans" cxnId="{F9B7EA5F-402A-4DDA-9CAE-07605FD02958}">
      <dgm:prSet/>
      <dgm:spPr/>
      <dgm:t>
        <a:bodyPr/>
        <a:lstStyle/>
        <a:p>
          <a:endParaRPr lang="en-GB"/>
        </a:p>
      </dgm:t>
    </dgm:pt>
    <dgm:pt modelId="{4C5C81AE-2593-4F8C-9BA6-756963F95381}">
      <dgm:prSet phldrT="[Text]"/>
      <dgm:spPr/>
      <dgm:t>
        <a:bodyPr/>
        <a:lstStyle/>
        <a:p>
          <a:r>
            <a:rPr lang="en-GB" b="1" dirty="0"/>
            <a:t>KNOW HOW</a:t>
          </a:r>
        </a:p>
      </dgm:t>
    </dgm:pt>
    <dgm:pt modelId="{A7CF0A2B-879A-4028-95E1-031C6D3310D3}" type="sibTrans" cxnId="{BAFE19B7-9986-40BE-8EBA-9AFE7907BC5B}">
      <dgm:prSet/>
      <dgm:spPr/>
      <dgm:t>
        <a:bodyPr/>
        <a:lstStyle/>
        <a:p>
          <a:endParaRPr lang="en-GB"/>
        </a:p>
      </dgm:t>
    </dgm:pt>
    <dgm:pt modelId="{8E882A29-DFB5-4D92-B20E-F6BBB6F6B953}" type="parTrans" cxnId="{BAFE19B7-9986-40BE-8EBA-9AFE7907BC5B}">
      <dgm:prSet/>
      <dgm:spPr/>
      <dgm:t>
        <a:bodyPr/>
        <a:lstStyle/>
        <a:p>
          <a:endParaRPr lang="en-GB"/>
        </a:p>
      </dgm:t>
    </dgm:pt>
    <dgm:pt modelId="{F043530B-A064-4969-A532-044C079CA8AF}" type="pres">
      <dgm:prSet presAssocID="{ECB0C36B-2762-40E2-B618-6A4F28A244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611AAD-3A42-451C-87A2-8F2ACE5F6840}" type="pres">
      <dgm:prSet presAssocID="{ECB0C36B-2762-40E2-B618-6A4F28A244D1}" presName="cycle" presStyleCnt="0"/>
      <dgm:spPr/>
    </dgm:pt>
    <dgm:pt modelId="{D2060D67-7B4E-465C-8333-C62CF3C4162E}" type="pres">
      <dgm:prSet presAssocID="{769698E7-2CAD-4DBE-B1C3-1FA27258D63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CAAECC-BD45-47AA-89E4-15F873D41FDB}" type="pres">
      <dgm:prSet presAssocID="{4425D277-60B1-407A-B2D3-F731901381C5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C7980058-5213-483B-AAA8-6650923A22E7}" type="pres">
      <dgm:prSet presAssocID="{7C3957E2-A0BA-4AEA-BC72-7EC109655A7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FEA8F-95FF-49BB-9983-45EDB97F627B}" type="pres">
      <dgm:prSet presAssocID="{4C5C81AE-2593-4F8C-9BA6-756963F9538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398983-0738-4CC4-BDB5-2E75845CF423}" type="pres">
      <dgm:prSet presAssocID="{A4ACA475-A31F-46F5-B510-E4C231DB1FD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15FA8E-7CEF-4942-8A60-31DF8B323313}" type="pres">
      <dgm:prSet presAssocID="{EF261F2C-5639-4564-A7C2-B3A264A41A2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D431C3-0281-4F01-91A2-4B67B7440CE2}" type="presOf" srcId="{4425D277-60B1-407A-B2D3-F731901381C5}" destId="{78CAAECC-BD45-47AA-89E4-15F873D41FDB}" srcOrd="0" destOrd="0" presId="urn:microsoft.com/office/officeart/2005/8/layout/cycle3"/>
    <dgm:cxn modelId="{33CA071A-7252-47F0-AFCB-20902AC17695}" srcId="{ECB0C36B-2762-40E2-B618-6A4F28A244D1}" destId="{7C3957E2-A0BA-4AEA-BC72-7EC109655A75}" srcOrd="1" destOrd="0" parTransId="{2A6016B4-2645-47AA-8FEA-70DD1CBDF3DC}" sibTransId="{42ED1A8C-E3DB-4F21-BE87-51AE96D7A129}"/>
    <dgm:cxn modelId="{361AE4FB-2A90-48A1-BA8A-D03CCB36C2EB}" type="presOf" srcId="{ECB0C36B-2762-40E2-B618-6A4F28A244D1}" destId="{F043530B-A064-4969-A532-044C079CA8AF}" srcOrd="0" destOrd="0" presId="urn:microsoft.com/office/officeart/2005/8/layout/cycle3"/>
    <dgm:cxn modelId="{BAFE19B7-9986-40BE-8EBA-9AFE7907BC5B}" srcId="{ECB0C36B-2762-40E2-B618-6A4F28A244D1}" destId="{4C5C81AE-2593-4F8C-9BA6-756963F95381}" srcOrd="2" destOrd="0" parTransId="{8E882A29-DFB5-4D92-B20E-F6BBB6F6B953}" sibTransId="{A7CF0A2B-879A-4028-95E1-031C6D3310D3}"/>
    <dgm:cxn modelId="{E5158C63-E8BC-4218-B85F-BA42623C0866}" type="presOf" srcId="{A4ACA475-A31F-46F5-B510-E4C231DB1FD0}" destId="{E1398983-0738-4CC4-BDB5-2E75845CF423}" srcOrd="0" destOrd="0" presId="urn:microsoft.com/office/officeart/2005/8/layout/cycle3"/>
    <dgm:cxn modelId="{F9B7EA5F-402A-4DDA-9CAE-07605FD02958}" srcId="{ECB0C36B-2762-40E2-B618-6A4F28A244D1}" destId="{EF261F2C-5639-4564-A7C2-B3A264A41A27}" srcOrd="4" destOrd="0" parTransId="{8379981A-E865-4782-888E-136A5926F339}" sibTransId="{7B1C2BD7-F2BB-40C8-BECA-43AC6555FEDD}"/>
    <dgm:cxn modelId="{CB218C5B-D4FD-40C1-9249-208E5C369B61}" type="presOf" srcId="{769698E7-2CAD-4DBE-B1C3-1FA27258D63B}" destId="{D2060D67-7B4E-465C-8333-C62CF3C4162E}" srcOrd="0" destOrd="0" presId="urn:microsoft.com/office/officeart/2005/8/layout/cycle3"/>
    <dgm:cxn modelId="{8C4D756C-B9B5-4832-94FF-E124C1D3E8B9}" srcId="{ECB0C36B-2762-40E2-B618-6A4F28A244D1}" destId="{769698E7-2CAD-4DBE-B1C3-1FA27258D63B}" srcOrd="0" destOrd="0" parTransId="{296497B0-4085-40FB-B18F-04D4A6813440}" sibTransId="{4425D277-60B1-407A-B2D3-F731901381C5}"/>
    <dgm:cxn modelId="{C083C67C-06CA-490F-8827-5A7184A8CACD}" type="presOf" srcId="{4C5C81AE-2593-4F8C-9BA6-756963F95381}" destId="{AC6FEA8F-95FF-49BB-9983-45EDB97F627B}" srcOrd="0" destOrd="0" presId="urn:microsoft.com/office/officeart/2005/8/layout/cycle3"/>
    <dgm:cxn modelId="{F440C6F3-DD80-4CBA-81B6-465527CC5067}" type="presOf" srcId="{EF261F2C-5639-4564-A7C2-B3A264A41A27}" destId="{E115FA8E-7CEF-4942-8A60-31DF8B323313}" srcOrd="0" destOrd="0" presId="urn:microsoft.com/office/officeart/2005/8/layout/cycle3"/>
    <dgm:cxn modelId="{6FEE8098-4CA4-440F-AF79-BA95C4C49E5F}" srcId="{ECB0C36B-2762-40E2-B618-6A4F28A244D1}" destId="{A4ACA475-A31F-46F5-B510-E4C231DB1FD0}" srcOrd="3" destOrd="0" parTransId="{E51701EF-3253-4986-9FDE-75DF60C0389E}" sibTransId="{79247324-1CBA-4AC3-A3CF-8FBFD4C2B8AD}"/>
    <dgm:cxn modelId="{E09D5516-F96C-4C1D-B8EF-10D7C8E4A916}" type="presOf" srcId="{7C3957E2-A0BA-4AEA-BC72-7EC109655A75}" destId="{C7980058-5213-483B-AAA8-6650923A22E7}" srcOrd="0" destOrd="0" presId="urn:microsoft.com/office/officeart/2005/8/layout/cycle3"/>
    <dgm:cxn modelId="{1E9AB51B-0E9B-4F20-97EC-7EDB8655D437}" type="presParOf" srcId="{F043530B-A064-4969-A532-044C079CA8AF}" destId="{68611AAD-3A42-451C-87A2-8F2ACE5F6840}" srcOrd="0" destOrd="0" presId="urn:microsoft.com/office/officeart/2005/8/layout/cycle3"/>
    <dgm:cxn modelId="{3DB9EDB0-9B0A-4433-B9C2-BDBC7298DDDF}" type="presParOf" srcId="{68611AAD-3A42-451C-87A2-8F2ACE5F6840}" destId="{D2060D67-7B4E-465C-8333-C62CF3C4162E}" srcOrd="0" destOrd="0" presId="urn:microsoft.com/office/officeart/2005/8/layout/cycle3"/>
    <dgm:cxn modelId="{91D21F67-CA61-4867-BFA5-2F0AA3AE0539}" type="presParOf" srcId="{68611AAD-3A42-451C-87A2-8F2ACE5F6840}" destId="{78CAAECC-BD45-47AA-89E4-15F873D41FDB}" srcOrd="1" destOrd="0" presId="urn:microsoft.com/office/officeart/2005/8/layout/cycle3"/>
    <dgm:cxn modelId="{39BABB01-1D8E-4250-910C-BD53FE22EE4A}" type="presParOf" srcId="{68611AAD-3A42-451C-87A2-8F2ACE5F6840}" destId="{C7980058-5213-483B-AAA8-6650923A22E7}" srcOrd="2" destOrd="0" presId="urn:microsoft.com/office/officeart/2005/8/layout/cycle3"/>
    <dgm:cxn modelId="{1195E5C6-4BF6-46F0-9DE8-F555FDA77CD2}" type="presParOf" srcId="{68611AAD-3A42-451C-87A2-8F2ACE5F6840}" destId="{AC6FEA8F-95FF-49BB-9983-45EDB97F627B}" srcOrd="3" destOrd="0" presId="urn:microsoft.com/office/officeart/2005/8/layout/cycle3"/>
    <dgm:cxn modelId="{7BDA60AD-C890-404E-88D1-554E5C524D97}" type="presParOf" srcId="{68611AAD-3A42-451C-87A2-8F2ACE5F6840}" destId="{E1398983-0738-4CC4-BDB5-2E75845CF423}" srcOrd="4" destOrd="0" presId="urn:microsoft.com/office/officeart/2005/8/layout/cycle3"/>
    <dgm:cxn modelId="{F82AFBF7-C97B-439E-B60E-77C37C911A1C}" type="presParOf" srcId="{68611AAD-3A42-451C-87A2-8F2ACE5F6840}" destId="{E115FA8E-7CEF-4942-8A60-31DF8B32331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AAECC-BD45-47AA-89E4-15F873D41FDB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60D67-7B4E-465C-8333-C62CF3C4162E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WHO</a:t>
          </a:r>
        </a:p>
      </dsp:txBody>
      <dsp:txXfrm>
        <a:off x="3109561" y="52725"/>
        <a:ext cx="2010477" cy="953648"/>
      </dsp:txXfrm>
    </dsp:sp>
    <dsp:sp modelId="{C7980058-5213-483B-AAA8-6650923A22E7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WHAT</a:t>
          </a:r>
        </a:p>
      </dsp:txBody>
      <dsp:txXfrm>
        <a:off x="4932199" y="1376949"/>
        <a:ext cx="2010477" cy="953648"/>
      </dsp:txXfrm>
    </dsp:sp>
    <dsp:sp modelId="{AC6FEA8F-95FF-49BB-9983-45EDB97F627B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HOW</a:t>
          </a:r>
        </a:p>
      </dsp:txBody>
      <dsp:txXfrm>
        <a:off x="4236013" y="3519589"/>
        <a:ext cx="2010477" cy="953648"/>
      </dsp:txXfrm>
    </dsp:sp>
    <dsp:sp modelId="{E1398983-0738-4CC4-BDB5-2E75845CF423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WHEN</a:t>
          </a:r>
        </a:p>
      </dsp:txBody>
      <dsp:txXfrm>
        <a:off x="1983109" y="3519589"/>
        <a:ext cx="2010477" cy="953648"/>
      </dsp:txXfrm>
    </dsp:sp>
    <dsp:sp modelId="{E115FA8E-7CEF-4942-8A60-31DF8B323313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US</a:t>
          </a:r>
        </a:p>
      </dsp:txBody>
      <dsp:txXfrm>
        <a:off x="1286923" y="1376949"/>
        <a:ext cx="2010477" cy="95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AAECC-BD45-47AA-89E4-15F873D41FDB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60D67-7B4E-465C-8333-C62CF3C4162E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WHO</a:t>
          </a:r>
        </a:p>
      </dsp:txBody>
      <dsp:txXfrm>
        <a:off x="3109561" y="52725"/>
        <a:ext cx="2010477" cy="953648"/>
      </dsp:txXfrm>
    </dsp:sp>
    <dsp:sp modelId="{C7980058-5213-483B-AAA8-6650923A22E7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WHAT</a:t>
          </a:r>
        </a:p>
      </dsp:txBody>
      <dsp:txXfrm>
        <a:off x="4932199" y="1376949"/>
        <a:ext cx="2010477" cy="953648"/>
      </dsp:txXfrm>
    </dsp:sp>
    <dsp:sp modelId="{AC6FEA8F-95FF-49BB-9983-45EDB97F627B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HOW</a:t>
          </a:r>
        </a:p>
      </dsp:txBody>
      <dsp:txXfrm>
        <a:off x="4236013" y="3519589"/>
        <a:ext cx="2010477" cy="953648"/>
      </dsp:txXfrm>
    </dsp:sp>
    <dsp:sp modelId="{E1398983-0738-4CC4-BDB5-2E75845CF423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WHEN</a:t>
          </a:r>
        </a:p>
      </dsp:txBody>
      <dsp:txXfrm>
        <a:off x="1983109" y="3519589"/>
        <a:ext cx="2010477" cy="953648"/>
      </dsp:txXfrm>
    </dsp:sp>
    <dsp:sp modelId="{E115FA8E-7CEF-4942-8A60-31DF8B323313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KNOW US</a:t>
          </a:r>
        </a:p>
      </dsp:txBody>
      <dsp:txXfrm>
        <a:off x="1286923" y="1376949"/>
        <a:ext cx="2010477" cy="95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08B87E1-AAFC-43EC-B0EB-AE81457428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B42309-78B0-415B-B372-0A404FDCF2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EA22A7-4E21-4EEC-9FB7-08F3F8E3C3D9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F8405A8-D744-4A03-ACFD-B63498C834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E89C085-31F0-45AF-8E46-F57DBA5D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7C1DB-4A54-4FDD-92C2-8C3ECF0259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9546DE-5EF8-4DBE-83A3-C2F674D12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44677B-E0E0-45C7-89AB-EB844BE39F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707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D2DE70-805B-4764-ACA8-E6DD997B160C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Know who you are as an organisation –  we know our social purpose</a:t>
            </a:r>
          </a:p>
          <a:p>
            <a:r>
              <a:rPr lang="en-GB" altLang="en-US" smtClean="0"/>
              <a:t>Know what you are going to do to achieve that purpose –  we have a comprehensive 3 year strategic plan that we monitor and update annually</a:t>
            </a:r>
          </a:p>
          <a:p>
            <a:r>
              <a:rPr lang="en-GB" altLang="en-US" smtClean="0"/>
              <a:t>Know how you are going to do that – We have high performing management in place – governed by a board with the right skills mix</a:t>
            </a:r>
          </a:p>
          <a:p>
            <a:r>
              <a:rPr lang="en-GB" altLang="en-US" smtClean="0"/>
              <a:t>Know when to take action – to verify and probe and when to delegate – triangulate information – and promote learning from mistakes and opportunities</a:t>
            </a:r>
          </a:p>
          <a:p>
            <a:r>
              <a:rPr lang="en-GB" altLang="en-US" smtClean="0"/>
              <a:t>Know us – culture – designed or evolved – there is one and the board leads it</a:t>
            </a:r>
          </a:p>
          <a:p>
            <a:r>
              <a:rPr lang="en-GB" altLang="en-US" smtClean="0"/>
              <a:t>And back to know who you are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AAFC6F-4F4A-4833-BD2E-D2C95EF4FE76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6BAD07-1BBA-499A-9F75-60A8284C6671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9658344-A229-416E-A1DC-E09F08D84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were set up to meet the needs of one migrant community, let’s do more of that with migrant communities today</a:t>
            </a:r>
            <a:endParaRPr lang="en-GB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3DFE0D-AD59-4597-B7CB-7C946BD5E435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43767F8-D350-4B05-B9A0-1CF3F9E82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Did away with subcommittees to operate as a unified Board, Cycle of meetings: operational one meeting then strategy the next</a:t>
            </a:r>
          </a:p>
          <a:p>
            <a:pPr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Annual appraisals as per NHF Code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Individual objectives set for Board members</a:t>
            </a:r>
          </a:p>
          <a:p>
            <a:pPr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435445-6827-45F5-99DF-02B5D69D7EA9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Culture is either designed or evolved – but there is always a culture. So though planning for the future essential – and a key job for the Board..</a:t>
            </a:r>
          </a:p>
          <a:p>
            <a:endParaRPr lang="en-GB" altLang="en-US" smtClean="0"/>
          </a:p>
          <a:p>
            <a:r>
              <a:rPr lang="en-GB" altLang="en-US" smtClean="0"/>
              <a:t>..so is designing and living the leadership culture, together with the leadership team</a:t>
            </a:r>
          </a:p>
          <a:p>
            <a:endParaRPr lang="en-GB" altLang="en-US" smtClean="0"/>
          </a:p>
          <a:p>
            <a:r>
              <a:rPr lang="en-GB" altLang="en-US" smtClean="0"/>
              <a:t>So at Innisfree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38B3BD-EE86-4D6B-A8BF-900D1C8DE9AB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Know who you are as an organisation – what's our social purpose</a:t>
            </a:r>
          </a:p>
          <a:p>
            <a:r>
              <a:rPr lang="en-GB" altLang="en-US" smtClean="0"/>
              <a:t>Know what you are going to do to achieve that purpose – a strategic plan</a:t>
            </a:r>
          </a:p>
          <a:p>
            <a:r>
              <a:rPr lang="en-GB" altLang="en-US" smtClean="0"/>
              <a:t>Know how you are going to do that – with the right management in place – governed by a board with the right skills mix</a:t>
            </a:r>
          </a:p>
          <a:p>
            <a:r>
              <a:rPr lang="en-GB" altLang="en-US" smtClean="0"/>
              <a:t>Know when to probe – triangulate information – and promote learning from mistakes and opportunities</a:t>
            </a:r>
          </a:p>
          <a:p>
            <a:r>
              <a:rPr lang="en-GB" altLang="en-US" smtClean="0"/>
              <a:t>Know us – culture – designed or evolved – there is one and the board leads it</a:t>
            </a:r>
          </a:p>
          <a:p>
            <a:r>
              <a:rPr lang="en-GB" altLang="en-US" smtClean="0"/>
              <a:t>And back to know who you are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030AF3-F991-4358-904B-726A142B5EE0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161E-866D-43AE-9F35-5355B68806AA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09D62-9468-4AA2-8CAB-5BAAD7D1D8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0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B17B-DE1A-4C3E-AAD4-5E2147B34440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0B5DE-DA4A-4307-A43B-91E07FD2D2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78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87B0-97F7-4FB5-830C-86BE491798DE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B92E2-6296-4F52-9863-AB04580DFE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15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172200"/>
            <a:ext cx="2335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D7918A9-1E84-4DE2-A719-0FDBA5F9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2E4F-9E4E-42D4-9BBE-AA9556135749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56B48E-95B7-4C0F-8300-A90B520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84C4EA1-1336-4FC2-BCC2-07FECD50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8E5F-A556-43E5-AA4F-C2B078736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55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EAD-3A55-4C9F-8BE9-624387CB8ACF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D3F22-EFBF-4250-827F-95D0DFB5D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36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F50F-B220-479E-8BDB-CB9BE08A2829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1087-178F-4B15-973A-B4EFEA270F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72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1AB0-18A0-46C9-B2AB-CABEE7237138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5A335-3307-4109-A83B-F1AA5E1517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0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8E84-130E-42E2-AE4D-D1506EA5605A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964AA-EAB6-4B52-95D6-6F983363DB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0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5344-B41D-4719-8546-71DF04D4DDF0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4E537-EEA9-4A36-8278-8543AF123C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1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31B6-9565-4DB5-8B07-F3C9280B94BE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AA311-2535-4E54-BB59-E17B73C962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38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1086-A113-499D-9C08-B46D5DDD81F9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7EAFB-5366-46FD-9092-A316FB224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2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92B6A-D68D-480D-8232-7D489EA01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58B2D-5070-4418-9CA0-1D56C3937ABB}" type="datetimeFigureOut">
              <a:rPr lang="en-GB"/>
              <a:pPr>
                <a:defRPr/>
              </a:pPr>
              <a:t>18/04/2018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AC5E2-6459-4F37-9EE7-4AB207C19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56A7-F9BF-48C0-B353-7ABC90185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8ABD9F-5AF0-45CB-A225-1F78D195326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447675" y="2225675"/>
            <a:ext cx="8191500" cy="14700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6600"/>
                </a:solidFill>
                <a:latin typeface="Arial" charset="0"/>
                <a:cs typeface="Arial" charset="0"/>
              </a:rPr>
              <a:t>Innisfree </a:t>
            </a:r>
            <a:br>
              <a:rPr lang="en-GB" altLang="en-US" b="1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en-GB" altLang="en-US" b="1" smtClean="0">
                <a:solidFill>
                  <a:srgbClr val="006600"/>
                </a:solidFill>
                <a:latin typeface="Arial" charset="0"/>
                <a:cs typeface="Arial" charset="0"/>
              </a:rPr>
              <a:t>Housing Association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1C64C32-05BB-4A5A-8D1D-26A046148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052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Anne McLoughlin, Chair</a:t>
            </a:r>
          </a:p>
        </p:txBody>
      </p:sp>
      <p:pic>
        <p:nvPicPr>
          <p:cNvPr id="410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95325"/>
            <a:ext cx="1784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945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12749213" cy="87137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Our Governance</a:t>
            </a:r>
            <a:endParaRPr lang="en-GB" altLang="en-US" smtClean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41EE518-3B08-475E-9EAB-C17986119D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EF9DD-EF02-4339-8449-BFF233AA8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On a journey – continuous improvement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Yet to replace tenant members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Confident about the reasons for independence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Equipped to manage risks </a:t>
            </a:r>
            <a:r>
              <a:rPr lang="en-GB" sz="3600" i="1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Innisfree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F5E85-0035-41E2-A930-6AFB9CF2D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3068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Founded 1985 by Irish advice agency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Now 550 homes Brent, Camden and Haringey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Two thirds of our tenants are Irish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150938"/>
            <a:ext cx="340201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Our Governance</a:t>
            </a:r>
            <a:endParaRPr lang="en-GB" altLang="en-US" smtClean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9D00FB4-00E5-4D67-B08A-356626A108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F38207-88EE-453F-9498-F01DF1D2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4400" i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‘Some of the largest housing associations who manage most of the social housing stock have moved away from being locally rooted and responsive to specific communities’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800" dirty="0"/>
              <a:t>Models of Accommodation Report (Praxis et al 2015)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Know Who We Are</a:t>
            </a:r>
          </a:p>
        </p:txBody>
      </p:sp>
      <p:pic>
        <p:nvPicPr>
          <p:cNvPr id="6" name="Content Placeholder 3" descr="celtic swirl.jpg">
            <a:extLst>
              <a:ext uri="{FF2B5EF4-FFF2-40B4-BE49-F238E27FC236}">
                <a16:creationId xmlns:a16="http://schemas.microsoft.com/office/drawing/2014/main" xmlns="" id="{AF2E1C01-F5A9-49F5-A776-9130CA96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518423" y="4111437"/>
            <a:ext cx="2168377" cy="21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EF41D8-C1CF-40D5-8FED-B6F1FF431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Passionate about the Irish contribution to London and UK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Confident about our financial strength and capacity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Ready for change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Our heritage – a special understanding</a:t>
            </a:r>
          </a:p>
          <a:p>
            <a:pPr marL="400050" lvl="2" indent="0"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around new migrants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750888"/>
          </a:xfrm>
        </p:spPr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Know What We Will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C4F92-09B2-464D-A48C-B7F901DD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0418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Confident in our mission &amp; plan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Manager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developer of quality homes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Pipeline – 50 new homes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Customer Satisfaction ambition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Our distinct identity generates different  opportunities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Partner Irish Embassy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Know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D1C66-4C24-417A-BC1C-2D9EB111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1417638"/>
            <a:ext cx="6434137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govern like someone is watching!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Simplified and streamlined Board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Open recruitment of new Board members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Emphasised our difference – our Irish identity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978025"/>
            <a:ext cx="25273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Know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166DD-4129-412C-9227-3BC1596D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5"/>
            <a:ext cx="452437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Open to independent assessment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Start &amp; Finish Development group – manage risk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Strategy &amp; Performance meetings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71588"/>
            <a:ext cx="40671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750888"/>
          </a:xfrm>
        </p:spPr>
        <p:txBody>
          <a:bodyPr/>
          <a:lstStyle/>
          <a:p>
            <a:r>
              <a:rPr lang="en-GB" altLang="en-US" smtClean="0">
                <a:solidFill>
                  <a:srgbClr val="006600"/>
                </a:solidFill>
              </a:rPr>
              <a:t>Know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8BCB-0193-4D2A-8076-388BA5AB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0418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‘Culture eats strategy for breakfast’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Courageous leadership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Encourage innovation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MSc research on temporary accommodation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New Direction and Influence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Founded ‘The Migrant Pledge’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Now National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First Syrian families arrived 8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March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575</Words>
  <Application>Microsoft Office PowerPoint</Application>
  <PresentationFormat>On-screen Show (4:3)</PresentationFormat>
  <Paragraphs>91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Innisfree  Housing Association </vt:lpstr>
      <vt:lpstr>Innisfree</vt:lpstr>
      <vt:lpstr>Our Governance</vt:lpstr>
      <vt:lpstr>PowerPoint Presentation</vt:lpstr>
      <vt:lpstr>Know Who We Are</vt:lpstr>
      <vt:lpstr>Know What We Will Do</vt:lpstr>
      <vt:lpstr>Know How</vt:lpstr>
      <vt:lpstr>Know When</vt:lpstr>
      <vt:lpstr>Know Us</vt:lpstr>
      <vt:lpstr>PowerPoint Presentation</vt:lpstr>
      <vt:lpstr>Our Governance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Conditioning Solutions (UK) Ltd</dc:title>
  <dc:creator>Phil Snelling</dc:creator>
  <cp:lastModifiedBy>Steve</cp:lastModifiedBy>
  <cp:revision>270</cp:revision>
  <cp:lastPrinted>2014-03-26T16:17:27Z</cp:lastPrinted>
  <dcterms:created xsi:type="dcterms:W3CDTF">2011-11-28T18:35:45Z</dcterms:created>
  <dcterms:modified xsi:type="dcterms:W3CDTF">2018-04-18T16:19:18Z</dcterms:modified>
</cp:coreProperties>
</file>