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9" r:id="rId2"/>
    <p:sldId id="261" r:id="rId3"/>
    <p:sldId id="298" r:id="rId4"/>
    <p:sldId id="297" r:id="rId5"/>
    <p:sldId id="293" r:id="rId6"/>
    <p:sldId id="291" r:id="rId7"/>
    <p:sldId id="266" r:id="rId8"/>
    <p:sldId id="299" r:id="rId9"/>
    <p:sldId id="290" r:id="rId10"/>
    <p:sldId id="300" r:id="rId11"/>
    <p:sldId id="301" r:id="rId12"/>
    <p:sldId id="302" r:id="rId13"/>
    <p:sldId id="303" r:id="rId14"/>
    <p:sldId id="304" r:id="rId15"/>
    <p:sldId id="295" r:id="rId16"/>
  </p:sldIdLst>
  <p:sldSz cx="13004800" cy="9753600"/>
  <p:notesSz cx="6888163" cy="10018713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34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17" autoAdjust="0"/>
  </p:normalViewPr>
  <p:slideViewPr>
    <p:cSldViewPr snapToGrid="0" snapToObjects="1">
      <p:cViewPr varScale="1">
        <p:scale>
          <a:sx n="40" d="100"/>
          <a:sy n="40" d="100"/>
        </p:scale>
        <p:origin x="1776" y="5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</p:spPr>
        <p:txBody>
          <a:bodyPr lIns="96606" tIns="48303" rIns="96606" bIns="48303"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8422" y="4758889"/>
            <a:ext cx="5051320" cy="4508421"/>
          </a:xfrm>
          <a:prstGeom prst="rect">
            <a:avLst/>
          </a:prstGeom>
        </p:spPr>
        <p:txBody>
          <a:bodyPr lIns="96606" tIns="48303" rIns="96606" bIns="48303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18621988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Neue-Roman"/>
        <a:ea typeface="HelveticaNeue-Roman"/>
        <a:cs typeface="HelveticaNeue-Roman"/>
        <a:sym typeface="HelveticaNeue-Roman"/>
      </a:defRPr>
    </a:lvl1pPr>
    <a:lvl2pPr indent="228600" defTabSz="457200">
      <a:lnSpc>
        <a:spcPct val="117999"/>
      </a:lnSpc>
      <a:defRPr sz="2200">
        <a:latin typeface="HelveticaNeue-Roman"/>
        <a:ea typeface="HelveticaNeue-Roman"/>
        <a:cs typeface="HelveticaNeue-Roman"/>
        <a:sym typeface="HelveticaNeue-Roman"/>
      </a:defRPr>
    </a:lvl2pPr>
    <a:lvl3pPr indent="457200" defTabSz="457200">
      <a:lnSpc>
        <a:spcPct val="117999"/>
      </a:lnSpc>
      <a:defRPr sz="2200">
        <a:latin typeface="HelveticaNeue-Roman"/>
        <a:ea typeface="HelveticaNeue-Roman"/>
        <a:cs typeface="HelveticaNeue-Roman"/>
        <a:sym typeface="HelveticaNeue-Roman"/>
      </a:defRPr>
    </a:lvl3pPr>
    <a:lvl4pPr indent="685800" defTabSz="457200">
      <a:lnSpc>
        <a:spcPct val="117999"/>
      </a:lnSpc>
      <a:defRPr sz="2200">
        <a:latin typeface="HelveticaNeue-Roman"/>
        <a:ea typeface="HelveticaNeue-Roman"/>
        <a:cs typeface="HelveticaNeue-Roman"/>
        <a:sym typeface="HelveticaNeue-Roman"/>
      </a:defRPr>
    </a:lvl4pPr>
    <a:lvl5pPr indent="914400" defTabSz="457200">
      <a:lnSpc>
        <a:spcPct val="117999"/>
      </a:lnSpc>
      <a:defRPr sz="2200">
        <a:latin typeface="HelveticaNeue-Roman"/>
        <a:ea typeface="HelveticaNeue-Roman"/>
        <a:cs typeface="HelveticaNeue-Roman"/>
        <a:sym typeface="HelveticaNeue-Roman"/>
      </a:defRPr>
    </a:lvl5pPr>
    <a:lvl6pPr indent="1143000" defTabSz="457200">
      <a:lnSpc>
        <a:spcPct val="117999"/>
      </a:lnSpc>
      <a:defRPr sz="2200">
        <a:latin typeface="HelveticaNeue-Roman"/>
        <a:ea typeface="HelveticaNeue-Roman"/>
        <a:cs typeface="HelveticaNeue-Roman"/>
        <a:sym typeface="HelveticaNeue-Roman"/>
      </a:defRPr>
    </a:lvl6pPr>
    <a:lvl7pPr indent="1371600" defTabSz="457200">
      <a:lnSpc>
        <a:spcPct val="117999"/>
      </a:lnSpc>
      <a:defRPr sz="2200">
        <a:latin typeface="HelveticaNeue-Roman"/>
        <a:ea typeface="HelveticaNeue-Roman"/>
        <a:cs typeface="HelveticaNeue-Roman"/>
        <a:sym typeface="HelveticaNeue-Roman"/>
      </a:defRPr>
    </a:lvl7pPr>
    <a:lvl8pPr indent="1600200" defTabSz="457200">
      <a:lnSpc>
        <a:spcPct val="117999"/>
      </a:lnSpc>
      <a:defRPr sz="2200">
        <a:latin typeface="HelveticaNeue-Roman"/>
        <a:ea typeface="HelveticaNeue-Roman"/>
        <a:cs typeface="HelveticaNeue-Roman"/>
        <a:sym typeface="HelveticaNeue-Roman"/>
      </a:defRPr>
    </a:lvl8pPr>
    <a:lvl9pPr indent="1828800" defTabSz="457200">
      <a:lnSpc>
        <a:spcPct val="117999"/>
      </a:lnSpc>
      <a:defRPr sz="2200">
        <a:latin typeface="HelveticaNeue-Roman"/>
        <a:ea typeface="HelveticaNeue-Roman"/>
        <a:cs typeface="HelveticaNeue-Roman"/>
        <a:sym typeface="HelveticaNeue-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 to DTP</a:t>
            </a:r>
          </a:p>
        </p:txBody>
      </p:sp>
    </p:spTree>
    <p:extLst>
      <p:ext uri="{BB962C8B-B14F-4D97-AF65-F5344CB8AC3E}">
        <p14:creationId xmlns:p14="http://schemas.microsoft.com/office/powerpoint/2010/main" val="690300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892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537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132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963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20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765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99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162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29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299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23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4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047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22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33"/>
          <p:cNvSpPr/>
          <p:nvPr/>
        </p:nvSpPr>
        <p:spPr>
          <a:xfrm>
            <a:off x="6038570" y="4552950"/>
            <a:ext cx="927660" cy="6477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lvl="0"/>
            <a:endParaRPr/>
          </a:p>
        </p:txBody>
      </p:sp>
      <p:sp>
        <p:nvSpPr>
          <p:cNvPr id="7" name="Shape 34"/>
          <p:cNvSpPr/>
          <p:nvPr/>
        </p:nvSpPr>
        <p:spPr>
          <a:xfrm>
            <a:off x="602970" y="4198527"/>
            <a:ext cx="11798860" cy="2749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endParaRPr lang="en-GB" sz="3600" b="1" dirty="0"/>
          </a:p>
          <a:p>
            <a:pPr lvl="0">
              <a:defRPr sz="1800" b="0"/>
            </a:pPr>
            <a:r>
              <a:rPr lang="en-GB" sz="3600" b="1" dirty="0"/>
              <a:t>Governance Masterclass</a:t>
            </a:r>
          </a:p>
          <a:p>
            <a:pPr lvl="0">
              <a:defRPr sz="1800" b="0"/>
            </a:pPr>
            <a:r>
              <a:rPr lang="en-GB" sz="3600" b="1" dirty="0"/>
              <a:t>Angela Lomax &amp; Sam McGrady</a:t>
            </a:r>
          </a:p>
          <a:p>
            <a:pPr lvl="0">
              <a:defRPr sz="1800" b="0"/>
            </a:pPr>
            <a:r>
              <a:rPr lang="en-GB" sz="3600" b="1" dirty="0"/>
              <a:t>8 June 2016</a:t>
            </a:r>
          </a:p>
          <a:p>
            <a:pPr lvl="0">
              <a:defRPr sz="1800" b="0"/>
            </a:pPr>
            <a:endParaRPr lang="en-GB" sz="2800" dirty="0"/>
          </a:p>
        </p:txBody>
      </p:sp>
      <p:pic>
        <p:nvPicPr>
          <p:cNvPr id="8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Picture 8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184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5402" y="2340410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So, our top tips for governance…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816304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5402" y="2340410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1. Thinking about what works for you</a:t>
            </a:r>
            <a:endParaRPr sz="3600" b="1" dirty="0"/>
          </a:p>
        </p:txBody>
      </p:sp>
      <p:sp>
        <p:nvSpPr>
          <p:cNvPr id="9" name="Shape 40"/>
          <p:cNvSpPr/>
          <p:nvPr/>
        </p:nvSpPr>
        <p:spPr>
          <a:xfrm>
            <a:off x="483653" y="2961006"/>
            <a:ext cx="12103937" cy="748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800" i="1">
                <a:latin typeface="MArial-Italic"/>
                <a:ea typeface="MArial-Italic"/>
                <a:cs typeface="MArial-Italic"/>
                <a:sym typeface="MArial-Italic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out your culture, behaviours and standards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your expectations for contribution and conduct?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clear about mission and values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time to think about the real purpose of the board and how they contribute to governance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Would/does payment make a difference?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&amp; the role of the Company Secretary</a:t>
            </a:r>
          </a:p>
          <a:p>
            <a:pPr>
              <a:defRPr/>
            </a:pPr>
            <a:r>
              <a:rPr lang="en-GB" altLang="en-US" sz="3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 for your organisation?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pay – what has this meant for you? Have you thought about payment – what did you decide and why?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the Co Sec role work in your organisation?</a:t>
            </a:r>
          </a:p>
          <a:p>
            <a:pPr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884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5402" y="2340410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2. How long and who’s chairing?</a:t>
            </a:r>
            <a:endParaRPr sz="3600" b="1" dirty="0"/>
          </a:p>
        </p:txBody>
      </p:sp>
      <p:sp>
        <p:nvSpPr>
          <p:cNvPr id="9" name="Shape 40"/>
          <p:cNvSpPr/>
          <p:nvPr/>
        </p:nvSpPr>
        <p:spPr>
          <a:xfrm>
            <a:off x="483653" y="2961006"/>
            <a:ext cx="12103937" cy="6996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800" i="1">
                <a:latin typeface="MArial-Italic"/>
                <a:ea typeface="MArial-Italic"/>
                <a:cs typeface="MArial-Italic"/>
                <a:sym typeface="MArial-Italic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 of office are now “standard” in the sector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of continuity and renewal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 to two, 3 year terms plus additional 1 year terms (up to 3) by exception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Chairing – increasing demands, specific role &amp; remit, leadership &amp; ambassadorial</a:t>
            </a:r>
          </a:p>
          <a:p>
            <a:pPr>
              <a:defRPr/>
            </a:pPr>
            <a:r>
              <a:rPr lang="en-GB" altLang="en-US" sz="3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the approach to terms of office in your organisation?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this driven change? Created issues?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revised the approach to chairing recently?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facing any challenges/demands attracting candidates? </a:t>
            </a:r>
          </a:p>
          <a:p>
            <a:pPr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737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5402" y="2340410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3. Skills &amp; Appraisal </a:t>
            </a:r>
            <a:endParaRPr sz="3600" b="1" dirty="0"/>
          </a:p>
        </p:txBody>
      </p:sp>
      <p:sp>
        <p:nvSpPr>
          <p:cNvPr id="9" name="Shape 40"/>
          <p:cNvSpPr/>
          <p:nvPr/>
        </p:nvSpPr>
        <p:spPr>
          <a:xfrm>
            <a:off x="483653" y="2961006"/>
            <a:ext cx="12103937" cy="748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800" i="1">
                <a:latin typeface="MArial-Italic"/>
                <a:ea typeface="MArial-Italic"/>
                <a:cs typeface="MArial-Italic"/>
                <a:sym typeface="MArial-Italic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personal responsibility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evaluation of performance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appraisal – individual and collective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Skills, competency and board structure &amp; composition</a:t>
            </a:r>
          </a:p>
          <a:p>
            <a:pPr>
              <a:defRPr/>
            </a:pPr>
            <a:r>
              <a:rPr lang="en-GB" altLang="en-US" sz="3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undertaken regular reviews &amp; an annual appraisal process?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this changed how you work as an individual / together?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did you last review your governance structure? What did you learn?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013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5402" y="2340410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Key points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1324106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327142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Questions and Comments? 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275696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5402" y="2340410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Introduction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341870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5402" y="2340410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Change and challenge for the sector</a:t>
            </a:r>
            <a:endParaRPr sz="3600" b="1" dirty="0"/>
          </a:p>
        </p:txBody>
      </p:sp>
      <p:sp>
        <p:nvSpPr>
          <p:cNvPr id="9" name="Shape 40"/>
          <p:cNvSpPr/>
          <p:nvPr/>
        </p:nvSpPr>
        <p:spPr>
          <a:xfrm>
            <a:off x="667265" y="3216313"/>
            <a:ext cx="11920325" cy="65043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800" i="1">
                <a:latin typeface="MArial-Italic"/>
                <a:ea typeface="MArial-Italic"/>
                <a:cs typeface="MArial-Italic"/>
                <a:sym typeface="MArial-Italic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Bigger than 1988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was a watershed year for the sector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Compounded by the Housing and Planning Act 2016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been said before but…..things will never be the same again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of grant, rent reduction, Pay to Stay, Right to Buy, LHA cap, welfare reform, declassification of HAs, de-regulatory measures, fixed term tenancies, sale of high value LA homes…..the list is endless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 for governance? </a:t>
            </a:r>
          </a:p>
          <a:p>
            <a:pPr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rgbClr val="4344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39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5402" y="2340410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Governance</a:t>
            </a:r>
            <a:endParaRPr sz="3600" b="1" dirty="0"/>
          </a:p>
        </p:txBody>
      </p:sp>
      <p:sp>
        <p:nvSpPr>
          <p:cNvPr id="9" name="Shape 40"/>
          <p:cNvSpPr/>
          <p:nvPr/>
        </p:nvSpPr>
        <p:spPr>
          <a:xfrm>
            <a:off x="483654" y="2628094"/>
            <a:ext cx="12103937" cy="65043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800" i="1">
                <a:latin typeface="MArial-Italic"/>
                <a:ea typeface="MArial-Italic"/>
                <a:cs typeface="MArial-Italic"/>
                <a:sym typeface="MArial-Italic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focus on good governance now than ever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sector changes and impact of government policy hits, HAs need to have strong, effective boards to make right decisions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Skills, recruitment , term of office, performance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support crucial – harder to resource?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commitment/responsibility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meetings and decision-making, including audit trail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Holding CEO/Executive to account – not too cosy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Coping with change – many larger HAs have completely reviewed their Board and governance – do smaller HAs need to do the same?</a:t>
            </a:r>
          </a:p>
        </p:txBody>
      </p:sp>
    </p:spTree>
    <p:extLst>
      <p:ext uri="{BB962C8B-B14F-4D97-AF65-F5344CB8AC3E}">
        <p14:creationId xmlns:p14="http://schemas.microsoft.com/office/powerpoint/2010/main" val="337002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5402" y="2340410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Re-visiting purpose and form</a:t>
            </a:r>
            <a:endParaRPr sz="3600" b="1" dirty="0"/>
          </a:p>
        </p:txBody>
      </p:sp>
      <p:sp>
        <p:nvSpPr>
          <p:cNvPr id="9" name="Shape 40"/>
          <p:cNvSpPr/>
          <p:nvPr/>
        </p:nvSpPr>
        <p:spPr>
          <a:xfrm>
            <a:off x="649705" y="2671011"/>
            <a:ext cx="11937885" cy="7981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800" i="1">
                <a:latin typeface="MArial-Italic"/>
                <a:ea typeface="MArial-Italic"/>
                <a:cs typeface="MArial-Italic"/>
                <a:sym typeface="MArial-Italic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strategic starting point – forced by operating environment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 for all  housing providers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topic at Board away days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Re-visiting mission, vision, values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we still achieve purpose? Or do we need to change?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the best form of organisation to deliver? </a:t>
            </a:r>
          </a:p>
          <a:p>
            <a:pPr marL="457200" lvl="3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charitable housing associations are changing to Community Benefit Societies to allow asset sales</a:t>
            </a:r>
          </a:p>
          <a:p>
            <a:pPr marL="457200" lvl="2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specialists deregistering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plans derive from purpose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to be Board-led exercise</a:t>
            </a:r>
          </a:p>
          <a:p>
            <a:pPr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rgbClr val="4344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89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5402" y="2340410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Does size matter?</a:t>
            </a:r>
            <a:endParaRPr sz="3600" b="1" dirty="0"/>
          </a:p>
        </p:txBody>
      </p:sp>
      <p:sp>
        <p:nvSpPr>
          <p:cNvPr id="9" name="Shape 40"/>
          <p:cNvSpPr/>
          <p:nvPr/>
        </p:nvSpPr>
        <p:spPr>
          <a:xfrm>
            <a:off x="689382" y="2530490"/>
            <a:ext cx="11920325" cy="7981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800" i="1">
                <a:latin typeface="MArial-Italic"/>
                <a:ea typeface="MArial-Italic"/>
                <a:cs typeface="MArial-Italic"/>
                <a:sym typeface="MArial-Italic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believes sector is too large &amp; is not VFM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Driving forward consolidation/reduction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 HAs more vulnerable because of size – or are they?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materiality – combined only 5% of assets/turnover/debt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BUT….constitute more than 80% of the overall number of HAs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Vast majority of mergers being currently considered are large/medium – not smaller (plus the imminent mega merger)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Long-standing evidence suggests bigger is not cheaper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But…..some smaller HAs are expensive – can you justify it?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 of this is about PR – telling a compelling story to the right people at the right time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rgbClr val="4344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1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5402" y="2340410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Risk</a:t>
            </a:r>
            <a:endParaRPr sz="3600" b="1" dirty="0"/>
          </a:p>
        </p:txBody>
      </p:sp>
      <p:sp>
        <p:nvSpPr>
          <p:cNvPr id="9" name="Shape 40"/>
          <p:cNvSpPr/>
          <p:nvPr/>
        </p:nvSpPr>
        <p:spPr>
          <a:xfrm>
            <a:off x="658752" y="2487604"/>
            <a:ext cx="12103937" cy="6996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800" i="1">
                <a:latin typeface="MArial-Italic"/>
                <a:ea typeface="MArial-Italic"/>
                <a:cs typeface="MArial-Italic"/>
                <a:sym typeface="MArial-Italic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is up across whole sector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requirement in Governance Standard - assurance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risk – knowing what could happen and what you’ll do if it does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Defining risk appetite – feeding risk strategy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housing rent issue/LHA cap could close down some specialist providers – top of risk register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Income/welfare reform risks – modelling and being prepared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4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5402" y="2340410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Risk</a:t>
            </a:r>
            <a:endParaRPr sz="3600" b="1" dirty="0"/>
          </a:p>
        </p:txBody>
      </p:sp>
      <p:sp>
        <p:nvSpPr>
          <p:cNvPr id="9" name="Shape 40"/>
          <p:cNvSpPr/>
          <p:nvPr/>
        </p:nvSpPr>
        <p:spPr>
          <a:xfrm>
            <a:off x="658752" y="2487604"/>
            <a:ext cx="12103937" cy="5519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800" i="1">
                <a:latin typeface="MArial-Italic"/>
                <a:ea typeface="MArial-Italic"/>
                <a:cs typeface="MArial-Italic"/>
                <a:sym typeface="MArial-Italic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RTB – formulate policy and model impact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Mergers – your own stance but also responding to approaches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Surpluses – having a policy which can be defended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in regulation (more later)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an exhaustive list!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984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8"/>
          <p:cNvSpPr/>
          <p:nvPr/>
        </p:nvSpPr>
        <p:spPr>
          <a:xfrm>
            <a:off x="-25400" y="-13792"/>
            <a:ext cx="13055601" cy="2354201"/>
          </a:xfrm>
          <a:prstGeom prst="rect">
            <a:avLst/>
          </a:prstGeom>
          <a:solidFill>
            <a:srgbClr val="43449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Vision Graphic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8744" y="-13792"/>
            <a:ext cx="3419860" cy="2354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DTP 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8010" y="251201"/>
            <a:ext cx="1811698" cy="182567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Different Perspectiv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1" y="9346998"/>
            <a:ext cx="13055601" cy="4249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5402" y="2340410"/>
            <a:ext cx="13055601" cy="1209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4"/>
          <p:cNvSpPr/>
          <p:nvPr/>
        </p:nvSpPr>
        <p:spPr>
          <a:xfrm>
            <a:off x="602970" y="2603367"/>
            <a:ext cx="117988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lang="en-GB" sz="3600" b="1" dirty="0"/>
              <a:t>Regulation</a:t>
            </a:r>
            <a:endParaRPr sz="3600" b="1" dirty="0"/>
          </a:p>
        </p:txBody>
      </p:sp>
      <p:sp>
        <p:nvSpPr>
          <p:cNvPr id="9" name="Shape 40"/>
          <p:cNvSpPr/>
          <p:nvPr/>
        </p:nvSpPr>
        <p:spPr>
          <a:xfrm>
            <a:off x="483653" y="2961006"/>
            <a:ext cx="12103937" cy="65043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800" i="1">
                <a:latin typeface="MArial-Italic"/>
                <a:ea typeface="MArial-Italic"/>
                <a:cs typeface="MArial-Italic"/>
                <a:sym typeface="MArial-Italic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HCA mooted review of smaller HAs’ regulation 2016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Likely to mean removal of ‘arbitrary’ 1000 units limit for increase regulatory focus – risk-based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IDA’s undertaken for all kinds of housing associations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likely to be linked to development – higher risk and of more interest if building new homes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3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Deregulation – sigh of relief? Or not……because it puts even more onus on effective governance, managing risk and Board behaviour</a:t>
            </a:r>
          </a:p>
          <a:p>
            <a:pPr>
              <a:defRPr/>
            </a:pPr>
            <a:endParaRPr lang="en-GB" altLang="en-US" sz="3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altLang="en-US" sz="32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59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17143</TotalTime>
  <Words>836</Words>
  <Application>Microsoft Office PowerPoint</Application>
  <PresentationFormat>Custom</PresentationFormat>
  <Paragraphs>119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Helvetica Light</vt:lpstr>
      <vt:lpstr>HelveticaNeue-Roman</vt:lpstr>
      <vt:lpstr>MArial-Italic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smcgrady</dc:creator>
  <cp:lastModifiedBy>smcgrady</cp:lastModifiedBy>
  <cp:revision>66</cp:revision>
  <cp:lastPrinted>2016-03-03T10:06:42Z</cp:lastPrinted>
  <dcterms:modified xsi:type="dcterms:W3CDTF">2016-06-05T16:23:19Z</dcterms:modified>
</cp:coreProperties>
</file>